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media/image49.jpg" ContentType="image/jpg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379" r:id="rId2"/>
    <p:sldId id="460" r:id="rId3"/>
    <p:sldId id="291" r:id="rId4"/>
    <p:sldId id="459" r:id="rId5"/>
    <p:sldId id="462" r:id="rId6"/>
    <p:sldId id="463" r:id="rId7"/>
    <p:sldId id="325" r:id="rId8"/>
    <p:sldId id="464" r:id="rId9"/>
    <p:sldId id="465" r:id="rId10"/>
    <p:sldId id="466" r:id="rId11"/>
    <p:sldId id="467" r:id="rId12"/>
    <p:sldId id="468" r:id="rId13"/>
    <p:sldId id="355" r:id="rId14"/>
    <p:sldId id="356" r:id="rId15"/>
    <p:sldId id="469" r:id="rId16"/>
    <p:sldId id="470" r:id="rId17"/>
    <p:sldId id="821" r:id="rId18"/>
    <p:sldId id="471" r:id="rId19"/>
    <p:sldId id="472" r:id="rId20"/>
    <p:sldId id="300" r:id="rId21"/>
    <p:sldId id="816" r:id="rId22"/>
    <p:sldId id="301" r:id="rId23"/>
    <p:sldId id="302" r:id="rId24"/>
    <p:sldId id="353" r:id="rId25"/>
    <p:sldId id="473" r:id="rId26"/>
    <p:sldId id="357" r:id="rId27"/>
    <p:sldId id="819" r:id="rId28"/>
    <p:sldId id="820" r:id="rId29"/>
    <p:sldId id="818" r:id="rId30"/>
    <p:sldId id="260" r:id="rId31"/>
    <p:sldId id="261" r:id="rId32"/>
    <p:sldId id="262" r:id="rId33"/>
    <p:sldId id="263" r:id="rId34"/>
    <p:sldId id="264" r:id="rId35"/>
    <p:sldId id="270" r:id="rId36"/>
    <p:sldId id="327" r:id="rId37"/>
    <p:sldId id="348" r:id="rId38"/>
    <p:sldId id="351" r:id="rId39"/>
    <p:sldId id="352" r:id="rId40"/>
    <p:sldId id="338" r:id="rId41"/>
    <p:sldId id="332" r:id="rId42"/>
    <p:sldId id="334" r:id="rId43"/>
    <p:sldId id="335" r:id="rId44"/>
    <p:sldId id="349" r:id="rId45"/>
    <p:sldId id="350" r:id="rId46"/>
    <p:sldId id="337" r:id="rId47"/>
    <p:sldId id="354" r:id="rId48"/>
    <p:sldId id="298" r:id="rId49"/>
    <p:sldId id="297" r:id="rId50"/>
    <p:sldId id="824" r:id="rId51"/>
    <p:sldId id="825" r:id="rId52"/>
    <p:sldId id="822" r:id="rId53"/>
    <p:sldId id="299" r:id="rId54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93250" autoAdjust="0"/>
  </p:normalViewPr>
  <p:slideViewPr>
    <p:cSldViewPr>
      <p:cViewPr varScale="1">
        <p:scale>
          <a:sx n="115" d="100"/>
          <a:sy n="115" d="100"/>
        </p:scale>
        <p:origin x="124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114487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33796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D2B6335-468D-4A6D-AAAB-8E8E10A8890A}" type="slidenum">
              <a:rPr lang="es-MX" sz="1200" smtClean="0"/>
              <a:pPr/>
              <a:t>35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767692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37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204674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40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72486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41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239511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42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68158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43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35431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44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1998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45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519099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46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050383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1FA8A8-0B68-42C8-B46C-FDD8B45D9C86}" type="slidenum">
              <a:rPr lang="es-ES" altLang="es-MX"/>
              <a:pPr/>
              <a:t>12</a:t>
            </a:fld>
            <a:endParaRPr lang="es-ES" altLang="es-MX"/>
          </a:p>
        </p:txBody>
      </p:sp>
      <p:sp>
        <p:nvSpPr>
          <p:cNvPr id="5939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695325"/>
            <a:ext cx="4583112" cy="343693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39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341" tIns="46953" rIns="92341" bIns="46953"/>
          <a:lstStyle/>
          <a:p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38788210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2637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71741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81402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2C37E12-7BA8-4D7D-97C4-7447F658F427}" type="slidenum">
              <a:rPr lang="es-ES" altLang="es-MX"/>
              <a:pPr/>
              <a:t>13</a:t>
            </a:fld>
            <a:endParaRPr lang="es-ES" altLang="es-MX"/>
          </a:p>
        </p:txBody>
      </p:sp>
      <p:sp>
        <p:nvSpPr>
          <p:cNvPr id="5959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38238" y="695325"/>
            <a:ext cx="4583112" cy="3436938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959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70388"/>
            <a:ext cx="5029200" cy="41386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341" tIns="46953" rIns="92341" bIns="46953"/>
          <a:lstStyle/>
          <a:p>
            <a:endParaRPr lang="es-ES" altLang="es-MX" dirty="0"/>
          </a:p>
        </p:txBody>
      </p:sp>
    </p:spTree>
    <p:extLst>
      <p:ext uri="{BB962C8B-B14F-4D97-AF65-F5344CB8AC3E}">
        <p14:creationId xmlns:p14="http://schemas.microsoft.com/office/powerpoint/2010/main" val="1014569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1.1 – Conectados globalmente</a:t>
            </a:r>
          </a:p>
          <a:p>
            <a:r>
              <a:rPr lang="es-ES"/>
              <a:t>1.1.2 – Aprovisionamiento de recursos en una red</a:t>
            </a:r>
          </a:p>
          <a:p>
            <a:r>
              <a:rPr lang="es-ES"/>
              <a:t>1.1.2.2 – Clientes y servidores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s-E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561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2867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6DF19FD2-63AD-48FF-B270-1A51F2E9F473}" type="slidenum">
              <a:rPr lang="es-MX" sz="1200" smtClean="0"/>
              <a:pPr/>
              <a:t>22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2298513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2970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0CF0E7D-84F1-47C4-901B-B3C03DF6C81C}" type="slidenum">
              <a:rPr lang="es-MX" sz="1200" smtClean="0"/>
              <a:pPr/>
              <a:t>23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16549600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2970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F0CF0E7D-84F1-47C4-901B-B3C03DF6C81C}" type="slidenum">
              <a:rPr lang="es-MX" sz="1200" smtClean="0"/>
              <a:pPr/>
              <a:t>24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33276285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27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16954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31748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F4892C9-A030-4195-B613-B6F6A3237333}" type="slidenum">
              <a:rPr lang="es-MX" sz="1200" smtClean="0"/>
              <a:pPr/>
              <a:t>30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3539112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ítulo, text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70013" y="301625"/>
            <a:ext cx="7313612" cy="1143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sz="half" idx="1"/>
          </p:nvPr>
        </p:nvSpPr>
        <p:spPr>
          <a:xfrm>
            <a:off x="1370013" y="1827213"/>
            <a:ext cx="3579812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5102225" y="1827213"/>
            <a:ext cx="3581400" cy="4114800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s-ES" alt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427D650C-AB00-4F7E-80EF-2666D7C77918}" type="slidenum">
              <a:rPr lang="es-ES" altLang="es-MX"/>
              <a:pPr/>
              <a:t>‹Nº›</a:t>
            </a:fld>
            <a:endParaRPr lang="es-ES" altLang="es-MX"/>
          </a:p>
        </p:txBody>
      </p:sp>
    </p:spTree>
    <p:extLst>
      <p:ext uri="{BB962C8B-B14F-4D97-AF65-F5344CB8AC3E}">
        <p14:creationId xmlns:p14="http://schemas.microsoft.com/office/powerpoint/2010/main" val="2134035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81656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21/03/2022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notesSlide" Target="../notesSlides/notesSlide8.xml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5.bin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2.png"/><Relationship Id="rId4" Type="http://schemas.openxmlformats.org/officeDocument/2006/relationships/oleObject" Target="../embeddings/oleObject8.bin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2006B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Interconexión de dispositivos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76463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Introducción a las redes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Tecnológico de Monterrey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6245" y="3429000"/>
            <a:ext cx="3821774" cy="287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2008" y="116632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2. Intranet</a:t>
            </a: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>
          <a:xfrm>
            <a:off x="857132" y="1350052"/>
            <a:ext cx="7394240" cy="30892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  <a:spcBef>
                <a:spcPts val="0"/>
              </a:spcBef>
            </a:pPr>
            <a:r>
              <a:rPr lang="es-ES_tradnl" altLang="es-MX" sz="20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Usos: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Páginas de la Institución, de los departamentos o individuales.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Publicación de documentos.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 distribución de software y material de capacitación.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La calendarización de actividades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El acceso y ejecución de aplicaciones. </a:t>
            </a:r>
          </a:p>
          <a:p>
            <a:pPr marL="342900" indent="-342900" algn="l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El acceso a bases de datos de la organización.</a:t>
            </a:r>
            <a:endParaRPr lang="es-ES_tradnl" altLang="es-MX" sz="1800" dirty="0">
              <a:solidFill>
                <a:schemeClr val="bg2">
                  <a:lumMod val="2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440961"/>
            <a:ext cx="4320480" cy="208796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4358012"/>
            <a:ext cx="2448272" cy="2341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694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3212976"/>
            <a:ext cx="5048250" cy="1543050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2008" y="116632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3. Extranet</a:t>
            </a:r>
          </a:p>
        </p:txBody>
      </p:sp>
      <p:sp>
        <p:nvSpPr>
          <p:cNvPr id="2" name="Rectángulo 1"/>
          <p:cNvSpPr/>
          <p:nvPr/>
        </p:nvSpPr>
        <p:spPr>
          <a:xfrm>
            <a:off x="755576" y="1360499"/>
            <a:ext cx="7920880" cy="880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Es una red privada usada por las compañías para compartir información del negocio con sus proveedores, vendedores, socios, clientes y otros negocios.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539552" y="2636912"/>
            <a:ext cx="4932412" cy="3384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Aplicaciones de </a:t>
            </a:r>
            <a:r>
              <a:rPr lang="es-ES" altLang="es-MX" sz="1800" b="1" dirty="0" err="1">
                <a:solidFill>
                  <a:schemeClr val="accent5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Extranets</a:t>
            </a: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Listas de catálogos de productos.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Órdenes de procesamiento.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Comunicación entre negocios.</a:t>
            </a:r>
          </a:p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altLang="es-MX" sz="18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Soporte técnico en línea.</a:t>
            </a:r>
            <a:endParaRPr lang="es-ES_tradnl" altLang="es-MX" sz="2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6927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Rectangle 2"/>
          <p:cNvSpPr>
            <a:spLocks noChangeArrowheads="1"/>
          </p:cNvSpPr>
          <p:nvPr/>
        </p:nvSpPr>
        <p:spPr bwMode="auto">
          <a:xfrm>
            <a:off x="683568" y="260648"/>
            <a:ext cx="792088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/>
          <a:p>
            <a:pPr algn="ctr" eaLnBrk="0" hangingPunct="0"/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Intranets vs </a:t>
            </a:r>
            <a:r>
              <a:rPr lang="es-ES_tradnl" altLang="es-MX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Extranets</a:t>
            </a:r>
            <a:endParaRPr lang="es-ES_tradnl" altLang="es-MX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  <a:ea typeface="+mj-ea"/>
              <a:cs typeface="+mj-cs"/>
            </a:endParaRPr>
          </a:p>
        </p:txBody>
      </p:sp>
      <p:sp>
        <p:nvSpPr>
          <p:cNvPr id="592899" name="Rectangle 3"/>
          <p:cNvSpPr>
            <a:spLocks noChangeArrowheads="1"/>
          </p:cNvSpPr>
          <p:nvPr/>
        </p:nvSpPr>
        <p:spPr bwMode="auto">
          <a:xfrm>
            <a:off x="1360190" y="1772816"/>
            <a:ext cx="6711652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buFont typeface="Wingdings" panose="05000000000000000000" pitchFamily="2" charset="2"/>
              <a:buNone/>
            </a:pPr>
            <a:r>
              <a:rPr lang="es-ES" altLang="es-MX" sz="2400" b="1" dirty="0">
                <a:latin typeface="+mn-lt"/>
              </a:rPr>
              <a:t>       </a:t>
            </a:r>
            <a:r>
              <a:rPr lang="es-ES" altLang="es-MX" sz="2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Intranet</a:t>
            </a:r>
            <a:r>
              <a:rPr lang="es-ES" altLang="es-MX" sz="28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  </a:t>
            </a:r>
            <a:r>
              <a:rPr lang="es-ES" altLang="es-MX" sz="2800" dirty="0">
                <a:solidFill>
                  <a:schemeClr val="accent3">
                    <a:lumMod val="75000"/>
                  </a:schemeClr>
                </a:solidFill>
                <a:latin typeface="+mn-lt"/>
              </a:rPr>
              <a:t>                             </a:t>
            </a:r>
            <a:r>
              <a:rPr lang="es-ES" altLang="es-MX" sz="2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Extranet</a:t>
            </a:r>
          </a:p>
          <a:p>
            <a:endParaRPr lang="es-ES" altLang="es-MX" sz="1600" dirty="0">
              <a:latin typeface="+mn-lt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s-ES" altLang="es-MX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*Negocio - Empleado             *Negocio – Negocio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s-ES" altLang="es-MX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*Red común		           *Redes distintas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s-ES" altLang="es-MX" sz="24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*Ahorro en costos	           *Ventaja competitiva</a:t>
            </a:r>
          </a:p>
        </p:txBody>
      </p:sp>
    </p:spTree>
    <p:extLst>
      <p:ext uri="{BB962C8B-B14F-4D97-AF65-F5344CB8AC3E}">
        <p14:creationId xmlns:p14="http://schemas.microsoft.com/office/powerpoint/2010/main" val="2929804212"/>
      </p:ext>
    </p:extLst>
  </p:cSld>
  <p:clrMapOvr>
    <a:masterClrMapping/>
  </p:clrMapOvr>
  <p:transition>
    <p:spli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7" name="Rectangle 3"/>
          <p:cNvSpPr>
            <a:spLocks noChangeArrowheads="1"/>
          </p:cNvSpPr>
          <p:nvPr/>
        </p:nvSpPr>
        <p:spPr bwMode="auto">
          <a:xfrm>
            <a:off x="609600" y="1600200"/>
            <a:ext cx="7994848" cy="2764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endParaRPr lang="es-ES" altLang="es-MX">
              <a:latin typeface="ZapfHumnst BT" charset="0"/>
            </a:endParaRPr>
          </a:p>
        </p:txBody>
      </p:sp>
      <p:sp>
        <p:nvSpPr>
          <p:cNvPr id="594948" name="Rectangle 4"/>
          <p:cNvSpPr>
            <a:spLocks noChangeArrowheads="1"/>
          </p:cNvSpPr>
          <p:nvPr/>
        </p:nvSpPr>
        <p:spPr bwMode="auto">
          <a:xfrm>
            <a:off x="595358" y="1812768"/>
            <a:ext cx="7786642" cy="536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Desarrollar </a:t>
            </a:r>
            <a:r>
              <a:rPr lang="es-ES" altLang="es-MX" sz="2000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WANs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privadas es caro. </a:t>
            </a:r>
            <a:endParaRPr lang="es-ES" altLang="es-MX" sz="24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594949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4. 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852" y="4293096"/>
            <a:ext cx="3348372" cy="2160240"/>
          </a:xfrm>
          <a:prstGeom prst="rect">
            <a:avLst/>
          </a:prstGeom>
        </p:spPr>
      </p:pic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77102" y="2262120"/>
            <a:ext cx="8027346" cy="2463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¡"/>
              <a:defRPr sz="29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5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2"/>
              </a:buClr>
              <a:buSzPct val="65000"/>
              <a:buFont typeface="Wingdings" panose="05000000000000000000" pitchFamily="2" charset="2"/>
              <a:buChar char="¡"/>
              <a:defRPr sz="22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anose="05000000000000000000" pitchFamily="2" charset="2"/>
              <a:buChar char="¡"/>
              <a:defRPr sz="19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Internet provee una estructura más flexible y económica de interconectar oficinas remotas. Sin embargo,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las redes públicas no garantizan la seguridad de las comunicaciones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por lo que las </a:t>
            </a:r>
            <a:r>
              <a:rPr lang="es-ES" altLang="es-MX" sz="2000" b="1" dirty="0">
                <a:solidFill>
                  <a:srgbClr val="0070C0"/>
                </a:solidFill>
                <a:latin typeface="+mn-lt"/>
              </a:rPr>
              <a:t>redes privadas virtuales</a:t>
            </a:r>
            <a:r>
              <a:rPr lang="es-ES" alt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surgieron de la necesidad de </a:t>
            </a:r>
            <a:r>
              <a:rPr lang="es-ES" alt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garantizar la seguridad de las comunicaciones en las redes públicas. 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endParaRPr lang="es-ES" altLang="es-MX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13739"/>
      </p:ext>
    </p:extLst>
  </p:cSld>
  <p:clrMapOvr>
    <a:masterClrMapping/>
  </p:clrMapOvr>
  <p:transition>
    <p:spli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4948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95536" y="1628800"/>
            <a:ext cx="8496944" cy="2304256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Para tener aplicaciones seguras de acceso a Intranets y </a:t>
            </a:r>
            <a:r>
              <a:rPr lang="es-ES_tradnl" altLang="es-MX" sz="1800" dirty="0" err="1">
                <a:solidFill>
                  <a:schemeClr val="bg2">
                    <a:lumMod val="25000"/>
                  </a:schemeClr>
                </a:solidFill>
              </a:rPr>
              <a:t>Extranets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 se requiere de una </a:t>
            </a:r>
            <a:r>
              <a:rPr lang="es-ES_tradnl" altLang="es-MX" sz="1800" b="1" i="1" dirty="0">
                <a:solidFill>
                  <a:srgbClr val="3333FF"/>
                </a:solidFill>
              </a:rPr>
              <a:t>VPN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es una conexión segura entre dos puntos de Internet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(red pública), mediante el uso de</a:t>
            </a:r>
            <a:r>
              <a:rPr lang="es-ES_tradnl" altLang="es-MX" sz="1800" dirty="0"/>
              <a:t> </a:t>
            </a:r>
            <a:r>
              <a:rPr lang="es-ES_tradnl" altLang="es-MX" sz="1800" b="1" dirty="0">
                <a:solidFill>
                  <a:srgbClr val="3333FF"/>
                </a:solidFill>
              </a:rPr>
              <a:t>firewalls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que previenen el acceso no autorizado a la red y la práctica conocida como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“envíos por túneles - </a:t>
            </a:r>
            <a:r>
              <a:rPr lang="es-ES_tradnl" altLang="es-MX" sz="1800" b="1" dirty="0" err="1">
                <a:solidFill>
                  <a:schemeClr val="accent6">
                    <a:lumMod val="75000"/>
                  </a:schemeClr>
                </a:solidFill>
              </a:rPr>
              <a:t>Tunneling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, donde los paquetes de datos se cifran (encriptan) y encapsulan en paquetes IP para poder viajar a través de Internet y ocultar su contenido. 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949788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4. 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789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9" name="Rectangle 7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8675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914596" y="1778496"/>
            <a:ext cx="7617844" cy="1578496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spcBef>
                <a:spcPct val="0"/>
              </a:spcBef>
              <a:buNone/>
            </a:pP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Un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firewall o servidor</a:t>
            </a:r>
            <a:r>
              <a:rPr lang="es-ES_tradnl" altLang="es-MX" sz="18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s-ES_tradnl" altLang="es-MX" sz="1800" b="1" dirty="0">
                <a:solidFill>
                  <a:schemeClr val="accent6">
                    <a:lumMod val="75000"/>
                  </a:schemeClr>
                </a:solidFill>
              </a:rPr>
              <a:t>de seguridad </a:t>
            </a:r>
            <a:r>
              <a:rPr lang="es-ES_tradnl" altLang="es-MX" sz="1800" dirty="0">
                <a:solidFill>
                  <a:schemeClr val="bg2">
                    <a:lumMod val="25000"/>
                  </a:schemeClr>
                </a:solidFill>
              </a:rPr>
              <a:t>consta de hardware y software ubicados entre la red interna de una organización y una red externa para evitar que personas ajenas invadan las redes privadas.</a:t>
            </a:r>
          </a:p>
          <a:p>
            <a:pPr>
              <a:spcBef>
                <a:spcPct val="0"/>
              </a:spcBef>
            </a:pPr>
            <a:endParaRPr lang="es-ES_tradnl" altLang="es-MX" sz="1800" dirty="0">
              <a:latin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44" y="3360486"/>
            <a:ext cx="7135156" cy="2654641"/>
          </a:xfrm>
          <a:prstGeom prst="rect">
            <a:avLst/>
          </a:prstGeom>
        </p:spPr>
      </p:pic>
      <p:sp>
        <p:nvSpPr>
          <p:cNvPr id="8" name="Rectangle 5"/>
          <p:cNvSpPr>
            <a:spLocks noGrp="1" noChangeArrowheads="1"/>
          </p:cNvSpPr>
          <p:nvPr>
            <p:ph type="title"/>
          </p:nvPr>
        </p:nvSpPr>
        <p:spPr>
          <a:xfrm>
            <a:off x="1187624" y="341784"/>
            <a:ext cx="7086600" cy="1143000"/>
          </a:xfrm>
          <a:noFill/>
          <a:ln/>
        </p:spPr>
        <p:txBody>
          <a:bodyPr>
            <a:normAutofit/>
          </a:bodyPr>
          <a:lstStyle/>
          <a:p>
            <a:pPr>
              <a:lnSpc>
                <a:spcPts val="3800"/>
              </a:lnSpc>
              <a:spcBef>
                <a:spcPts val="0"/>
              </a:spcBef>
            </a:pPr>
            <a: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4. Redes Privadas Virtuales</a:t>
            </a:r>
            <a:br>
              <a:rPr lang="es-ES_tradnl" alt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</a:b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(VPN = Virtual </a:t>
            </a:r>
            <a:r>
              <a:rPr lang="es-ES_tradnl" altLang="es-MX" sz="2200" b="1" dirty="0" err="1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Private</a:t>
            </a:r>
            <a:r>
              <a:rPr lang="es-ES_tradnl" altLang="es-MX" sz="2200" b="1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</a:rPr>
              <a:t> Network)</a:t>
            </a:r>
            <a:endParaRPr lang="es-ES_tradnl" altLang="es-MX" sz="2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473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675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004" name="Rectangle 12"/>
          <p:cNvSpPr>
            <a:spLocks noChangeArrowheads="1"/>
          </p:cNvSpPr>
          <p:nvPr/>
        </p:nvSpPr>
        <p:spPr bwMode="auto">
          <a:xfrm>
            <a:off x="3200400" y="2020888"/>
            <a:ext cx="3200400" cy="2590800"/>
          </a:xfrm>
          <a:prstGeom prst="rect">
            <a:avLst/>
          </a:prstGeom>
          <a:solidFill>
            <a:srgbClr val="FFCC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27" name="Rectangle 35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26" name="Rectangle 34"/>
          <p:cNvSpPr>
            <a:spLocks noChangeArrowheads="1"/>
          </p:cNvSpPr>
          <p:nvPr/>
        </p:nvSpPr>
        <p:spPr bwMode="auto">
          <a:xfrm>
            <a:off x="1295400" y="1371600"/>
            <a:ext cx="7848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6994" name="Rectangle 2"/>
          <p:cNvSpPr>
            <a:spLocks noChangeArrowheads="1"/>
          </p:cNvSpPr>
          <p:nvPr/>
        </p:nvSpPr>
        <p:spPr bwMode="auto">
          <a:xfrm>
            <a:off x="5638800" y="3849688"/>
            <a:ext cx="6096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s-MX" sz="2400">
                <a:solidFill>
                  <a:srgbClr val="66FFFF"/>
                </a:solidFill>
                <a:latin typeface="Arial" panose="020B0604020202020204" pitchFamily="34" charset="0"/>
              </a:rPr>
              <a:t>I</a:t>
            </a:r>
          </a:p>
        </p:txBody>
      </p:sp>
      <p:sp>
        <p:nvSpPr>
          <p:cNvPr id="596995" name="Rectangle 3"/>
          <p:cNvSpPr>
            <a:spLocks noChangeArrowheads="1"/>
          </p:cNvSpPr>
          <p:nvPr/>
        </p:nvSpPr>
        <p:spPr bwMode="auto">
          <a:xfrm>
            <a:off x="3352800" y="3849688"/>
            <a:ext cx="6096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s-MX" sz="2400">
                <a:solidFill>
                  <a:srgbClr val="66FFFF"/>
                </a:solidFill>
                <a:latin typeface="Arial" panose="020B0604020202020204" pitchFamily="34" charset="0"/>
              </a:rPr>
              <a:t>F</a:t>
            </a:r>
          </a:p>
        </p:txBody>
      </p:sp>
      <p:sp>
        <p:nvSpPr>
          <p:cNvPr id="596996" name="Rectangle 4"/>
          <p:cNvSpPr>
            <a:spLocks noChangeArrowheads="1"/>
          </p:cNvSpPr>
          <p:nvPr/>
        </p:nvSpPr>
        <p:spPr bwMode="auto">
          <a:xfrm>
            <a:off x="3352800" y="2173288"/>
            <a:ext cx="6096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s-MX" sz="2400">
                <a:solidFill>
                  <a:srgbClr val="66FFFF"/>
                </a:solidFill>
                <a:latin typeface="Arial" panose="020B0604020202020204" pitchFamily="34" charset="0"/>
              </a:rPr>
              <a:t>H</a:t>
            </a:r>
          </a:p>
        </p:txBody>
      </p:sp>
      <p:sp>
        <p:nvSpPr>
          <p:cNvPr id="596997" name="Rectangle 5"/>
          <p:cNvSpPr>
            <a:spLocks noChangeArrowheads="1"/>
          </p:cNvSpPr>
          <p:nvPr/>
        </p:nvSpPr>
        <p:spPr bwMode="auto">
          <a:xfrm>
            <a:off x="5638800" y="2173288"/>
            <a:ext cx="609600" cy="6096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s-MX" sz="2400">
                <a:solidFill>
                  <a:srgbClr val="66FFFF"/>
                </a:solidFill>
                <a:latin typeface="Arial" panose="020B0604020202020204" pitchFamily="34" charset="0"/>
              </a:rPr>
              <a:t>M</a:t>
            </a:r>
          </a:p>
        </p:txBody>
      </p:sp>
      <p:sp>
        <p:nvSpPr>
          <p:cNvPr id="596998" name="Line 6"/>
          <p:cNvSpPr>
            <a:spLocks noChangeShapeType="1"/>
          </p:cNvSpPr>
          <p:nvPr/>
        </p:nvSpPr>
        <p:spPr bwMode="auto">
          <a:xfrm>
            <a:off x="3962400" y="2478088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6999" name="Line 7"/>
          <p:cNvSpPr>
            <a:spLocks noChangeShapeType="1"/>
          </p:cNvSpPr>
          <p:nvPr/>
        </p:nvSpPr>
        <p:spPr bwMode="auto">
          <a:xfrm>
            <a:off x="3657600" y="2782888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00" name="Line 8"/>
          <p:cNvSpPr>
            <a:spLocks noChangeShapeType="1"/>
          </p:cNvSpPr>
          <p:nvPr/>
        </p:nvSpPr>
        <p:spPr bwMode="auto">
          <a:xfrm>
            <a:off x="5943600" y="2782888"/>
            <a:ext cx="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01" name="Line 9"/>
          <p:cNvSpPr>
            <a:spLocks noChangeShapeType="1"/>
          </p:cNvSpPr>
          <p:nvPr/>
        </p:nvSpPr>
        <p:spPr bwMode="auto">
          <a:xfrm>
            <a:off x="3962400" y="4154488"/>
            <a:ext cx="1676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02" name="Text Box 10"/>
          <p:cNvSpPr txBox="1">
            <a:spLocks noChangeArrowheads="1"/>
          </p:cNvSpPr>
          <p:nvPr/>
        </p:nvSpPr>
        <p:spPr bwMode="auto">
          <a:xfrm>
            <a:off x="4038600" y="2428875"/>
            <a:ext cx="1490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s-MX" sz="2800" b="1">
                <a:latin typeface="Arial" panose="020B0604020202020204" pitchFamily="34" charset="0"/>
              </a:rPr>
              <a:t>Intranet</a:t>
            </a:r>
          </a:p>
        </p:txBody>
      </p:sp>
      <p:sp>
        <p:nvSpPr>
          <p:cNvPr id="597005" name="Rectangle 13"/>
          <p:cNvSpPr>
            <a:spLocks noChangeArrowheads="1"/>
          </p:cNvSpPr>
          <p:nvPr/>
        </p:nvSpPr>
        <p:spPr bwMode="auto">
          <a:xfrm>
            <a:off x="1371600" y="1487488"/>
            <a:ext cx="1447800" cy="533400"/>
          </a:xfrm>
          <a:prstGeom prst="rect">
            <a:avLst/>
          </a:prstGeom>
          <a:solidFill>
            <a:srgbClr val="FF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s-MX" sz="2000" b="1" i="1">
                <a:latin typeface="Times New Roman" panose="02020603050405020304" pitchFamily="18" charset="0"/>
              </a:rPr>
              <a:t>Clientes</a:t>
            </a:r>
            <a:endParaRPr lang="en-US" altLang="es-MX" sz="2000" i="1">
              <a:latin typeface="Times New Roman" panose="02020603050405020304" pitchFamily="18" charset="0"/>
            </a:endParaRPr>
          </a:p>
        </p:txBody>
      </p:sp>
      <p:sp>
        <p:nvSpPr>
          <p:cNvPr id="597006" name="Rectangle 14"/>
          <p:cNvSpPr>
            <a:spLocks noChangeArrowheads="1"/>
          </p:cNvSpPr>
          <p:nvPr/>
        </p:nvSpPr>
        <p:spPr bwMode="auto">
          <a:xfrm>
            <a:off x="6781800" y="4611688"/>
            <a:ext cx="1600200" cy="560387"/>
          </a:xfrm>
          <a:prstGeom prst="rect">
            <a:avLst/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s-MX" sz="2000" b="1" i="1">
                <a:latin typeface="Times New Roman" panose="02020603050405020304" pitchFamily="18" charset="0"/>
              </a:rPr>
              <a:t> Vendedores</a:t>
            </a:r>
            <a:endParaRPr lang="en-US" altLang="es-MX" sz="2000" i="1">
              <a:latin typeface="Times New Roman" panose="02020603050405020304" pitchFamily="18" charset="0"/>
            </a:endParaRPr>
          </a:p>
        </p:txBody>
      </p:sp>
      <p:sp>
        <p:nvSpPr>
          <p:cNvPr id="597007" name="Rectangle 15"/>
          <p:cNvSpPr>
            <a:spLocks noChangeArrowheads="1"/>
          </p:cNvSpPr>
          <p:nvPr/>
        </p:nvSpPr>
        <p:spPr bwMode="auto">
          <a:xfrm>
            <a:off x="1219200" y="4611688"/>
            <a:ext cx="1828800" cy="673100"/>
          </a:xfrm>
          <a:prstGeom prst="rect">
            <a:avLst/>
          </a:prstGeom>
          <a:solidFill>
            <a:srgbClr val="FF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s-MX" sz="2000" b="1" i="1">
                <a:latin typeface="Times New Roman" panose="02020603050405020304" pitchFamily="18" charset="0"/>
              </a:rPr>
              <a:t>Proveedores</a:t>
            </a:r>
            <a:endParaRPr lang="en-US" altLang="es-MX" sz="2000" i="1">
              <a:latin typeface="Times New Roman" panose="02020603050405020304" pitchFamily="18" charset="0"/>
            </a:endParaRPr>
          </a:p>
        </p:txBody>
      </p:sp>
      <p:sp>
        <p:nvSpPr>
          <p:cNvPr id="597008" name="Rectangle 16"/>
          <p:cNvSpPr>
            <a:spLocks noChangeArrowheads="1"/>
          </p:cNvSpPr>
          <p:nvPr/>
        </p:nvSpPr>
        <p:spPr bwMode="auto">
          <a:xfrm>
            <a:off x="6477000" y="1487488"/>
            <a:ext cx="1981200" cy="5334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lang="en-US" altLang="es-MX" sz="2000" b="1" i="1">
                <a:latin typeface="Times New Roman" panose="02020603050405020304" pitchFamily="18" charset="0"/>
              </a:rPr>
              <a:t>Distribuidores</a:t>
            </a:r>
            <a:endParaRPr lang="en-US" altLang="es-MX" sz="2000" i="1">
              <a:latin typeface="Times New Roman" panose="02020603050405020304" pitchFamily="18" charset="0"/>
            </a:endParaRPr>
          </a:p>
        </p:txBody>
      </p:sp>
      <p:sp>
        <p:nvSpPr>
          <p:cNvPr id="597009" name="Line 17"/>
          <p:cNvSpPr>
            <a:spLocks noChangeShapeType="1"/>
          </p:cNvSpPr>
          <p:nvPr/>
        </p:nvSpPr>
        <p:spPr bwMode="auto">
          <a:xfrm>
            <a:off x="2819400" y="1716088"/>
            <a:ext cx="1905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10" name="Line 18"/>
          <p:cNvSpPr>
            <a:spLocks noChangeShapeType="1"/>
          </p:cNvSpPr>
          <p:nvPr/>
        </p:nvSpPr>
        <p:spPr bwMode="auto">
          <a:xfrm>
            <a:off x="4724400" y="17160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11" name="Line 19"/>
          <p:cNvSpPr>
            <a:spLocks noChangeShapeType="1"/>
          </p:cNvSpPr>
          <p:nvPr/>
        </p:nvSpPr>
        <p:spPr bwMode="auto">
          <a:xfrm flipH="1">
            <a:off x="6400800" y="3316288"/>
            <a:ext cx="1066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12" name="Line 20"/>
          <p:cNvSpPr>
            <a:spLocks noChangeShapeType="1"/>
          </p:cNvSpPr>
          <p:nvPr/>
        </p:nvSpPr>
        <p:spPr bwMode="auto">
          <a:xfrm flipH="1">
            <a:off x="4800600" y="4916488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13" name="Line 21"/>
          <p:cNvSpPr>
            <a:spLocks noChangeShapeType="1"/>
          </p:cNvSpPr>
          <p:nvPr/>
        </p:nvSpPr>
        <p:spPr bwMode="auto">
          <a:xfrm flipV="1">
            <a:off x="4800600" y="4611688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14" name="Line 22"/>
          <p:cNvSpPr>
            <a:spLocks noChangeShapeType="1"/>
          </p:cNvSpPr>
          <p:nvPr/>
        </p:nvSpPr>
        <p:spPr bwMode="auto">
          <a:xfrm flipV="1">
            <a:off x="2057400" y="3392488"/>
            <a:ext cx="0" cy="1219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15" name="Line 23"/>
          <p:cNvSpPr>
            <a:spLocks noChangeShapeType="1"/>
          </p:cNvSpPr>
          <p:nvPr/>
        </p:nvSpPr>
        <p:spPr bwMode="auto">
          <a:xfrm>
            <a:off x="2057400" y="3392488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16" name="Text Box 24"/>
          <p:cNvSpPr txBox="1">
            <a:spLocks noChangeArrowheads="1"/>
          </p:cNvSpPr>
          <p:nvPr/>
        </p:nvSpPr>
        <p:spPr bwMode="auto">
          <a:xfrm>
            <a:off x="3048000" y="1206500"/>
            <a:ext cx="1609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s-MX" sz="2800" b="1">
                <a:latin typeface="Arial" panose="020B0604020202020204" pitchFamily="34" charset="0"/>
              </a:rPr>
              <a:t>Extranet</a:t>
            </a:r>
          </a:p>
        </p:txBody>
      </p:sp>
      <p:sp>
        <p:nvSpPr>
          <p:cNvPr id="597017" name="Text Box 25"/>
          <p:cNvSpPr txBox="1">
            <a:spLocks noChangeArrowheads="1"/>
          </p:cNvSpPr>
          <p:nvPr/>
        </p:nvSpPr>
        <p:spPr bwMode="auto">
          <a:xfrm>
            <a:off x="4943475" y="4930775"/>
            <a:ext cx="1609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s-MX" sz="2800" b="1">
                <a:latin typeface="Arial" panose="020B0604020202020204" pitchFamily="34" charset="0"/>
              </a:rPr>
              <a:t>Extranet</a:t>
            </a:r>
          </a:p>
        </p:txBody>
      </p:sp>
      <p:sp>
        <p:nvSpPr>
          <p:cNvPr id="597018" name="Text Box 26"/>
          <p:cNvSpPr txBox="1">
            <a:spLocks noChangeArrowheads="1"/>
          </p:cNvSpPr>
          <p:nvPr/>
        </p:nvSpPr>
        <p:spPr bwMode="auto">
          <a:xfrm>
            <a:off x="1524000" y="2882900"/>
            <a:ext cx="1609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s-MX" sz="2800" b="1">
                <a:latin typeface="Arial" panose="020B0604020202020204" pitchFamily="34" charset="0"/>
              </a:rPr>
              <a:t>Extranet</a:t>
            </a:r>
          </a:p>
        </p:txBody>
      </p:sp>
      <p:sp>
        <p:nvSpPr>
          <p:cNvPr id="597019" name="Text Box 27"/>
          <p:cNvSpPr txBox="1">
            <a:spLocks noChangeArrowheads="1"/>
          </p:cNvSpPr>
          <p:nvPr/>
        </p:nvSpPr>
        <p:spPr bwMode="auto">
          <a:xfrm>
            <a:off x="6477000" y="3263900"/>
            <a:ext cx="16097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s-MX" sz="2800" b="1">
                <a:latin typeface="Arial" panose="020B0604020202020204" pitchFamily="34" charset="0"/>
              </a:rPr>
              <a:t>Extranet</a:t>
            </a:r>
          </a:p>
        </p:txBody>
      </p:sp>
      <p:sp>
        <p:nvSpPr>
          <p:cNvPr id="597020" name="Rectangle 28"/>
          <p:cNvSpPr>
            <a:spLocks noChangeArrowheads="1"/>
          </p:cNvSpPr>
          <p:nvPr/>
        </p:nvSpPr>
        <p:spPr bwMode="auto">
          <a:xfrm>
            <a:off x="1143000" y="954088"/>
            <a:ext cx="7391400" cy="5181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21" name="Text Box 29"/>
          <p:cNvSpPr txBox="1">
            <a:spLocks noChangeArrowheads="1"/>
          </p:cNvSpPr>
          <p:nvPr/>
        </p:nvSpPr>
        <p:spPr bwMode="auto">
          <a:xfrm>
            <a:off x="3962400" y="381000"/>
            <a:ext cx="1490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s-MX" sz="2800" b="1">
                <a:latin typeface="Arial" panose="020B0604020202020204" pitchFamily="34" charset="0"/>
              </a:rPr>
              <a:t>Internet</a:t>
            </a:r>
          </a:p>
        </p:txBody>
      </p:sp>
      <p:sp>
        <p:nvSpPr>
          <p:cNvPr id="597022" name="Text Box 30"/>
          <p:cNvSpPr txBox="1">
            <a:spLocks noChangeArrowheads="1"/>
          </p:cNvSpPr>
          <p:nvPr/>
        </p:nvSpPr>
        <p:spPr bwMode="auto">
          <a:xfrm>
            <a:off x="3962400" y="6172200"/>
            <a:ext cx="14906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s-MX" sz="2800" b="1">
                <a:latin typeface="Arial" panose="020B0604020202020204" pitchFamily="34" charset="0"/>
              </a:rPr>
              <a:t>Internet</a:t>
            </a:r>
          </a:p>
        </p:txBody>
      </p:sp>
      <p:sp>
        <p:nvSpPr>
          <p:cNvPr id="597023" name="Line 31"/>
          <p:cNvSpPr>
            <a:spLocks noChangeShapeType="1"/>
          </p:cNvSpPr>
          <p:nvPr/>
        </p:nvSpPr>
        <p:spPr bwMode="auto">
          <a:xfrm flipV="1">
            <a:off x="7467600" y="2020888"/>
            <a:ext cx="0" cy="1295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24" name="Line 32"/>
          <p:cNvSpPr>
            <a:spLocks noChangeShapeType="1"/>
          </p:cNvSpPr>
          <p:nvPr/>
        </p:nvSpPr>
        <p:spPr bwMode="auto">
          <a:xfrm flipH="1">
            <a:off x="3962400" y="2782888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25" name="Line 33"/>
          <p:cNvSpPr>
            <a:spLocks noChangeShapeType="1"/>
          </p:cNvSpPr>
          <p:nvPr/>
        </p:nvSpPr>
        <p:spPr bwMode="auto">
          <a:xfrm>
            <a:off x="3962400" y="2782888"/>
            <a:ext cx="1676400" cy="1066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5936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027" name="Rectangle 35"/>
          <p:cNvSpPr>
            <a:spLocks noChangeArrowheads="1"/>
          </p:cNvSpPr>
          <p:nvPr/>
        </p:nvSpPr>
        <p:spPr bwMode="auto">
          <a:xfrm>
            <a:off x="381000" y="5943600"/>
            <a:ext cx="2438400" cy="685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97026" name="Rectangle 34"/>
          <p:cNvSpPr>
            <a:spLocks noChangeArrowheads="1"/>
          </p:cNvSpPr>
          <p:nvPr/>
        </p:nvSpPr>
        <p:spPr bwMode="auto">
          <a:xfrm>
            <a:off x="1295400" y="1371600"/>
            <a:ext cx="78486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MX"/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F39C3C89-B763-4F4F-BDE2-C2C6EF22E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872716"/>
            <a:ext cx="5560597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56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975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interacción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917340" y="1475656"/>
            <a:ext cx="2736169" cy="2204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Aft>
                <a:spcPts val="0"/>
              </a:spcAft>
              <a:buAutoNum type="arabicPeriod"/>
            </a:pP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Broadcast</a:t>
            </a: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AutoNum type="arabicPeriod"/>
            </a:pP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Cliente - servidor</a:t>
            </a:r>
            <a:endParaRPr lang="es-MX" sz="2400" dirty="0">
              <a:solidFill>
                <a:schemeClr val="accent6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3. Peer </a:t>
            </a:r>
            <a:r>
              <a:rPr lang="es-MX" sz="2400" b="1" dirty="0" err="1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peer</a:t>
            </a:r>
            <a:endParaRPr lang="es-MX" sz="2400" dirty="0">
              <a:solidFill>
                <a:schemeClr val="accent6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ACF2058-70A2-447A-9E9F-883077972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475656"/>
            <a:ext cx="2263108" cy="1706191"/>
          </a:xfrm>
          <a:prstGeom prst="rect">
            <a:avLst/>
          </a:prstGeom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F4E7F7D6-09E8-46CC-9E1C-8046C07B4EA6}"/>
              </a:ext>
            </a:extLst>
          </p:cNvPr>
          <p:cNvGrpSpPr/>
          <p:nvPr/>
        </p:nvGrpSpPr>
        <p:grpSpPr>
          <a:xfrm>
            <a:off x="3995936" y="3676154"/>
            <a:ext cx="4039703" cy="2088232"/>
            <a:chOff x="4067944" y="3977715"/>
            <a:chExt cx="4039703" cy="2088232"/>
          </a:xfrm>
        </p:grpSpPr>
        <p:pic>
          <p:nvPicPr>
            <p:cNvPr id="8" name="Imagen 7" descr="Diagrama&#10;&#10;Descripción generada automáticamente">
              <a:extLst>
                <a:ext uri="{FF2B5EF4-FFF2-40B4-BE49-F238E27FC236}">
                  <a16:creationId xmlns:a16="http://schemas.microsoft.com/office/drawing/2014/main" id="{AFB9E03D-44ED-453E-B7A3-4DE4DAC73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944" y="3977715"/>
              <a:ext cx="4039703" cy="2088232"/>
            </a:xfrm>
            <a:prstGeom prst="rect">
              <a:avLst/>
            </a:prstGeom>
          </p:spPr>
        </p:pic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AC3B1CD-6E6A-4663-9AB6-2B18D483C9B7}"/>
                </a:ext>
              </a:extLst>
            </p:cNvPr>
            <p:cNvSpPr txBox="1"/>
            <p:nvPr/>
          </p:nvSpPr>
          <p:spPr>
            <a:xfrm>
              <a:off x="4479634" y="5696615"/>
              <a:ext cx="354875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s-MX" dirty="0"/>
            </a:p>
          </p:txBody>
        </p:sp>
      </p:grpSp>
    </p:spTree>
    <p:extLst>
      <p:ext uri="{BB962C8B-B14F-4D97-AF65-F5344CB8AC3E}">
        <p14:creationId xmlns:p14="http://schemas.microsoft.com/office/powerpoint/2010/main" val="2572665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EEFA2062-A155-494A-8619-130F87B1C0DC}"/>
              </a:ext>
            </a:extLst>
          </p:cNvPr>
          <p:cNvGrpSpPr/>
          <p:nvPr/>
        </p:nvGrpSpPr>
        <p:grpSpPr>
          <a:xfrm>
            <a:off x="5384529" y="1142788"/>
            <a:ext cx="3658288" cy="2437335"/>
            <a:chOff x="5220072" y="2851915"/>
            <a:chExt cx="3658288" cy="2437335"/>
          </a:xfrm>
        </p:grpSpPr>
        <p:pic>
          <p:nvPicPr>
            <p:cNvPr id="4" name="Imagen 3" descr="Gráfico, Gráfico de burbujas&#10;&#10;Descripción generada automáticamente">
              <a:extLst>
                <a:ext uri="{FF2B5EF4-FFF2-40B4-BE49-F238E27FC236}">
                  <a16:creationId xmlns:a16="http://schemas.microsoft.com/office/drawing/2014/main" id="{C3CFBBBF-1363-49EA-97E3-6D58EBC93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0072" y="2851915"/>
              <a:ext cx="3658288" cy="2437335"/>
            </a:xfrm>
            <a:prstGeom prst="rect">
              <a:avLst/>
            </a:prstGeom>
          </p:spPr>
        </p:pic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0F0B4116-0760-4D7A-84E6-D2238BBAEDDD}"/>
                </a:ext>
              </a:extLst>
            </p:cNvPr>
            <p:cNvSpPr txBox="1"/>
            <p:nvPr/>
          </p:nvSpPr>
          <p:spPr>
            <a:xfrm>
              <a:off x="5652120" y="4136873"/>
              <a:ext cx="64807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100" b="1" dirty="0"/>
                <a:t>Emisor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9CF33A6-864E-41F5-A479-3B16CD81B0FE}"/>
                </a:ext>
              </a:extLst>
            </p:cNvPr>
            <p:cNvSpPr txBox="1"/>
            <p:nvPr/>
          </p:nvSpPr>
          <p:spPr>
            <a:xfrm>
              <a:off x="7884368" y="4107765"/>
              <a:ext cx="86409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s-MX" sz="1100" b="1" dirty="0"/>
                <a:t>Receptores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028A8E22-36AF-4A6C-85EC-F429AC6A26D4}"/>
                </a:ext>
              </a:extLst>
            </p:cNvPr>
            <p:cNvSpPr txBox="1"/>
            <p:nvPr/>
          </p:nvSpPr>
          <p:spPr>
            <a:xfrm>
              <a:off x="6156176" y="5021943"/>
              <a:ext cx="1584176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endParaRPr lang="es-MX" sz="1100" b="1" dirty="0"/>
            </a:p>
          </p:txBody>
        </p:sp>
      </p:grp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9756" y="42638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1. Redes broadcast</a:t>
            </a:r>
          </a:p>
        </p:txBody>
      </p:sp>
      <p:sp>
        <p:nvSpPr>
          <p:cNvPr id="2" name="Rectángulo 1"/>
          <p:cNvSpPr/>
          <p:nvPr/>
        </p:nvSpPr>
        <p:spPr>
          <a:xfrm>
            <a:off x="3692342" y="4110140"/>
            <a:ext cx="4896542" cy="133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 las redes, el </a:t>
            </a:r>
            <a:r>
              <a:rPr lang="es-ES" b="1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broadcast</a:t>
            </a:r>
            <a:r>
              <a:rPr lang="es-ES" dirty="0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es un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mensaje que se transmite a todos los miembros de una red </a:t>
            </a:r>
            <a:r>
              <a:rPr lang="es-E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 que no necesita ninguna acción de retroalimentación.</a:t>
            </a:r>
            <a:endParaRPr lang="es-MX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67544" y="1207935"/>
            <a:ext cx="5400600" cy="2357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3000"/>
              </a:lnSpc>
            </a:pPr>
            <a:r>
              <a:rPr lang="es-ES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 principio, este concepto se refería a la transmisión de señales de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radio</a:t>
            </a:r>
            <a:r>
              <a:rPr lang="es-ES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y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televisión</a:t>
            </a:r>
            <a:r>
              <a:rPr lang="es-ES" dirty="0">
                <a:solidFill>
                  <a:srgbClr val="3C3C3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 través de la red inalámbrica. De ahí se derivó su segundo significado: una forma de comunicación dentro de una red, mediante la cual se envían mensajes sin un receptor específico. </a:t>
            </a:r>
            <a:endParaRPr lang="es-MX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A6C27087-F910-4B6E-BF1C-8453081BD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736" y="4110140"/>
            <a:ext cx="2263108" cy="170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6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1916832"/>
            <a:ext cx="3448645" cy="3548945"/>
          </a:xfrm>
          <a:prstGeom prst="rect">
            <a:avLst/>
          </a:prstGeom>
        </p:spPr>
      </p:pic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899592" y="1844824"/>
            <a:ext cx="4462264" cy="3370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Definición de red.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Modelo de la comunicación.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Clasificación de las Redes.</a:t>
            </a:r>
          </a:p>
          <a:p>
            <a:pPr marL="57150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Propietario.</a:t>
            </a:r>
          </a:p>
          <a:p>
            <a:pPr marL="57150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Interacción</a:t>
            </a:r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57150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Medio de transmisión</a:t>
            </a:r>
          </a:p>
          <a:p>
            <a:pPr marL="57150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Señalización</a:t>
            </a:r>
          </a:p>
          <a:p>
            <a:pPr marL="571500" indent="-28575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Extensión geográfica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Tipos de Dispositivos.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1" y="33265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9" name="Text Box 8"/>
          <p:cNvSpPr txBox="1">
            <a:spLocks noChangeArrowheads="1"/>
          </p:cNvSpPr>
          <p:nvPr/>
        </p:nvSpPr>
        <p:spPr bwMode="auto">
          <a:xfrm>
            <a:off x="614133" y="1480632"/>
            <a:ext cx="2488332" cy="2118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r">
              <a:lnSpc>
                <a:spcPct val="150000"/>
              </a:lnSpc>
              <a:spcBef>
                <a:spcPct val="50000"/>
              </a:spcBef>
            </a:pPr>
            <a:r>
              <a:rPr lang="es-ES_tradnl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El servidor procesa la búsqueda y regresa al cliente sólo la información requerida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547664"/>
            <a:ext cx="4552950" cy="466725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2008" y="44624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2. Redes cliente - servidor</a:t>
            </a:r>
            <a:endParaRPr lang="es-ES_tradnl" sz="3200" b="1" dirty="0">
              <a:solidFill>
                <a:srgbClr val="6666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353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55976" y="1700808"/>
            <a:ext cx="4422844" cy="4153935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160000"/>
              </a:lnSpc>
            </a:pPr>
            <a:r>
              <a:rPr lang="es-ES" altLang="en-US" sz="1800" dirty="0"/>
              <a:t>Cada computadora conectada a una red se denomina host o terminal.</a:t>
            </a:r>
          </a:p>
          <a:p>
            <a:pPr eaLnBrk="1" hangingPunct="1">
              <a:lnSpc>
                <a:spcPct val="160000"/>
              </a:lnSpc>
            </a:pPr>
            <a:r>
              <a:rPr lang="es-ES" altLang="en-US" sz="1800" dirty="0"/>
              <a:t>Los </a:t>
            </a:r>
            <a:r>
              <a:rPr lang="es-ES" altLang="en-US" sz="1800" b="1" dirty="0">
                <a:solidFill>
                  <a:schemeClr val="accent6">
                    <a:lumMod val="75000"/>
                  </a:schemeClr>
                </a:solidFill>
              </a:rPr>
              <a:t>servidores</a:t>
            </a:r>
            <a:r>
              <a:rPr lang="es-ES" altLang="en-US" sz="1800" dirty="0"/>
              <a:t> son computadoras que proporcionan información a los terminales de la red. Por ejemplo, servidores de correo electrónico, servidores web o servidores de archivos.</a:t>
            </a:r>
          </a:p>
          <a:p>
            <a:pPr eaLnBrk="1" hangingPunct="1">
              <a:lnSpc>
                <a:spcPct val="160000"/>
              </a:lnSpc>
            </a:pPr>
            <a:r>
              <a:rPr lang="es-ES" altLang="en-US" sz="1800" dirty="0"/>
              <a:t>Los </a:t>
            </a:r>
            <a:r>
              <a:rPr lang="es-ES" altLang="en-US" sz="1800" b="1" dirty="0">
                <a:solidFill>
                  <a:schemeClr val="accent6">
                    <a:lumMod val="75000"/>
                  </a:schemeClr>
                </a:solidFill>
              </a:rPr>
              <a:t>clientes</a:t>
            </a:r>
            <a:r>
              <a:rPr lang="es-ES" altLang="en-US" sz="1800" dirty="0"/>
              <a:t> son computadoras que envían solicitudes a los servidores para recuperar información, como una página web desde un servidor web o un correo electrónico desde un servidor de correo electrónico.</a:t>
            </a:r>
          </a:p>
          <a:p>
            <a:pPr lvl="1"/>
            <a:endParaRPr lang="es-ES" altLang="en-US" sz="1800" dirty="0"/>
          </a:p>
          <a:p>
            <a:pPr marL="0" indent="0">
              <a:buNone/>
            </a:pPr>
            <a:endParaRPr lang="es-ES" altLang="en-US" sz="165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988840"/>
            <a:ext cx="3704196" cy="321945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45EF3EAF-A702-46B2-B8C3-76B4F6E9D258}"/>
              </a:ext>
            </a:extLst>
          </p:cNvPr>
          <p:cNvSpPr txBox="1">
            <a:spLocks noChangeArrowheads="1"/>
          </p:cNvSpPr>
          <p:nvPr/>
        </p:nvSpPr>
        <p:spPr>
          <a:xfrm>
            <a:off x="72008" y="44624"/>
            <a:ext cx="8964488" cy="1224136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2. Redes cliente - servidor</a:t>
            </a:r>
            <a:endParaRPr lang="es-ES_tradnl" sz="3200" b="1" dirty="0">
              <a:solidFill>
                <a:srgbClr val="6666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9071557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Rectangle 16"/>
          <p:cNvSpPr>
            <a:spLocks noChangeArrowheads="1"/>
          </p:cNvSpPr>
          <p:nvPr/>
        </p:nvSpPr>
        <p:spPr bwMode="auto">
          <a:xfrm>
            <a:off x="1371600" y="2286000"/>
            <a:ext cx="487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endParaRPr lang="es-ES" sz="2400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endParaRPr lang="es-ES" sz="2400">
              <a:latin typeface="ZapfHumnst BT"/>
            </a:endParaRPr>
          </a:p>
        </p:txBody>
      </p:sp>
      <p:sp>
        <p:nvSpPr>
          <p:cNvPr id="13317" name="12 CuadroTexto"/>
          <p:cNvSpPr txBox="1">
            <a:spLocks noChangeArrowheads="1"/>
          </p:cNvSpPr>
          <p:nvPr/>
        </p:nvSpPr>
        <p:spPr bwMode="auto">
          <a:xfrm>
            <a:off x="714375" y="1857375"/>
            <a:ext cx="3500438" cy="367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ts val="2900"/>
              </a:lnSpc>
              <a:spcBef>
                <a:spcPts val="1800"/>
              </a:spcBef>
            </a:pPr>
            <a:r>
              <a:rPr lang="es-MX" dirty="0">
                <a:latin typeface="ZapfHumnst BT"/>
              </a:rPr>
              <a:t>En estas redes cada persona puede comunicarse con una o más personas;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no hay una división fija de clientes y servidores</a:t>
            </a:r>
            <a:r>
              <a:rPr lang="es-MX" dirty="0">
                <a:latin typeface="ZapfHumnst BT"/>
              </a:rPr>
              <a:t>.</a:t>
            </a:r>
          </a:p>
          <a:p>
            <a:pPr>
              <a:lnSpc>
                <a:spcPts val="2900"/>
              </a:lnSpc>
              <a:spcBef>
                <a:spcPts val="1800"/>
              </a:spcBef>
            </a:pPr>
            <a:r>
              <a:rPr lang="es-MX" dirty="0">
                <a:latin typeface="ZapfHumnst BT"/>
              </a:rPr>
              <a:t>Ejemplo </a:t>
            </a:r>
            <a:r>
              <a:rPr lang="es-MX" b="1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Napster</a:t>
            </a:r>
            <a:r>
              <a:rPr lang="es-MX" dirty="0">
                <a:latin typeface="ZapfHumnst BT"/>
              </a:rPr>
              <a:t> :Los miembros registraban la música que tenían en sus discos duros. Si alguien buscaba una canción, verificaba la base de datos e iba a obtenerla.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400" y="2030412"/>
            <a:ext cx="4102100" cy="379730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44016" y="197768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3. Redes peer to peer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(Redes de igual a igual)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361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16"/>
          <p:cNvSpPr>
            <a:spLocks noChangeArrowheads="1"/>
          </p:cNvSpPr>
          <p:nvPr/>
        </p:nvSpPr>
        <p:spPr bwMode="auto">
          <a:xfrm>
            <a:off x="611560" y="1988840"/>
            <a:ext cx="7837487" cy="2469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s-MX" sz="1600" dirty="0">
                <a:latin typeface="ZapfHumnst BT"/>
              </a:rPr>
              <a:t>Es un protocolo que sustenta  el intercambio de archivos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peer-</a:t>
            </a:r>
            <a:r>
              <a:rPr lang="es-MX" sz="1600" b="1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to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-peer</a:t>
            </a:r>
            <a:r>
              <a:rPr lang="es-MX" sz="1600" dirty="0">
                <a:latin typeface="ZapfHumnst BT"/>
              </a:rPr>
              <a:t> y se utiliza para la distribución de </a:t>
            </a: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archivos de gran tamaño </a:t>
            </a:r>
            <a:r>
              <a:rPr lang="es-MX" sz="1600" dirty="0">
                <a:latin typeface="ZapfHumnst BT"/>
              </a:rPr>
              <a:t>a través de Internet. </a:t>
            </a:r>
          </a:p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Font typeface="Arial" pitchFamily="34" charset="0"/>
              <a:buChar char="•"/>
              <a:defRPr/>
            </a:pPr>
            <a:r>
              <a:rPr lang="es-ES" sz="1600" dirty="0">
                <a:latin typeface="ZapfHumnst BT"/>
              </a:rPr>
              <a:t>Se utiliza para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reducir el impacto en el servidor y la red de distribución de archivos grandes</a:t>
            </a:r>
            <a:r>
              <a:rPr lang="es-ES" sz="1600" dirty="0">
                <a:latin typeface="ZapfHumnst BT"/>
              </a:rPr>
              <a:t>. En lugar de descargar un archivo desde un servidor de origen único, el protocolo permite unirse a un "enjambre" de usuarios para descargar y cargar el uno del otro al mismo tiempo. </a:t>
            </a:r>
            <a:endParaRPr lang="es-MX" sz="1600" dirty="0">
              <a:latin typeface="ZapfHumnst BT"/>
            </a:endParaRPr>
          </a:p>
        </p:txBody>
      </p:sp>
      <p:sp>
        <p:nvSpPr>
          <p:cNvPr id="14341" name="12 CuadroTexto"/>
          <p:cNvSpPr txBox="1">
            <a:spLocks noChangeArrowheads="1"/>
          </p:cNvSpPr>
          <p:nvPr/>
        </p:nvSpPr>
        <p:spPr bwMode="auto">
          <a:xfrm>
            <a:off x="648072" y="1412776"/>
            <a:ext cx="3500438" cy="42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ts val="2900"/>
              </a:lnSpc>
            </a:pPr>
            <a:r>
              <a:rPr lang="es-MX" sz="1800" b="1" dirty="0" err="1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BitTorrent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: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4016" y="197768"/>
            <a:ext cx="860444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3. Redes peer to peer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(Redes de igual a igual)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611560" y="4437112"/>
            <a:ext cx="4704631" cy="199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285750" indent="-285750" algn="just">
              <a:lnSpc>
                <a:spcPct val="150000"/>
              </a:lnSpc>
              <a:spcBef>
                <a:spcPts val="600"/>
              </a:spcBef>
              <a:buFont typeface="Arial" pitchFamily="34" charset="0"/>
              <a:buChar char="•"/>
              <a:defRPr/>
            </a:pPr>
            <a:r>
              <a:rPr lang="es-MX" sz="1600" dirty="0">
                <a:latin typeface="ZapfHumnst BT"/>
              </a:rPr>
              <a:t>En cualquier instante de tiempo BitTorrent tiene, en promedio, más usuarios activos que YouTube y Facebook juntos.  El protocolo BitTorrent mueve hasta el 40% del tráfico mundial de Internet diariamente.</a:t>
            </a:r>
            <a:endParaRPr lang="es-ES" sz="1600" dirty="0">
              <a:latin typeface="ZapfHumnst BT"/>
            </a:endParaRPr>
          </a:p>
        </p:txBody>
      </p:sp>
      <p:pic>
        <p:nvPicPr>
          <p:cNvPr id="4" name="Imagen 3" descr="Pantalla de celular con imagen de la pantalla de un computador&#10;&#10;Descripción generada automáticamente con confianza baja">
            <a:extLst>
              <a:ext uri="{FF2B5EF4-FFF2-40B4-BE49-F238E27FC236}">
                <a16:creationId xmlns:a16="http://schemas.microsoft.com/office/drawing/2014/main" id="{7A012AD3-E7FB-4DE9-9991-C3B1406F6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340" y="3802341"/>
            <a:ext cx="2952328" cy="30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286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  <p:bldP spid="14341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4016" y="116632"/>
            <a:ext cx="860444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Cliente Servidor vs Peer to Peer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(Diferencias)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CDBA5024-6BAE-4393-8E27-9E61FACC87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922" y="1916832"/>
            <a:ext cx="6338155" cy="327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73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8975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medio de comunicación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259632" y="2204864"/>
            <a:ext cx="2736169" cy="146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Aft>
                <a:spcPts val="0"/>
              </a:spcAft>
              <a:buAutoNum type="arabicPeriod"/>
            </a:pP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Alámbricos</a:t>
            </a: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AutoNum type="arabicPeriod"/>
            </a:pP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Inalámbricos</a:t>
            </a:r>
            <a:endParaRPr lang="es-MX" sz="2400" dirty="0">
              <a:solidFill>
                <a:schemeClr val="accent6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51401846-35A0-492F-B344-B55777B04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16" y="1916832"/>
            <a:ext cx="3409884" cy="26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69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23 Imagen" descr="cable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913409"/>
            <a:ext cx="185737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28688" y="1484784"/>
            <a:ext cx="7000875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 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Medios de comunicación que utilizan líneas físicas (guiados)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1357313" y="2127722"/>
            <a:ext cx="3643312" cy="13111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Par trenzado ( UTP / STP)</a:t>
            </a: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Cable coaxial</a:t>
            </a: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Fibra óptica</a:t>
            </a:r>
          </a:p>
          <a:p>
            <a:pPr>
              <a:defRPr/>
            </a:pPr>
            <a:endParaRPr 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928688" y="3581872"/>
            <a:ext cx="7000875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 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Medios de comunicación inalámbricos (no guiados)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1357313" y="4224809"/>
            <a:ext cx="3643312" cy="13111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Microondas</a:t>
            </a: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Satélite</a:t>
            </a: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Rayos infrarrojos y láser</a:t>
            </a:r>
          </a:p>
          <a:p>
            <a:pPr>
              <a:defRPr/>
            </a:pPr>
            <a:endParaRPr 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5369" name="6 Imagen" descr="ofice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4127972"/>
            <a:ext cx="197326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9756" y="179849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medio de comunicación</a:t>
            </a:r>
          </a:p>
        </p:txBody>
      </p:sp>
    </p:spTree>
    <p:extLst>
      <p:ext uri="{BB962C8B-B14F-4D97-AF65-F5344CB8AC3E}">
        <p14:creationId xmlns:p14="http://schemas.microsoft.com/office/powerpoint/2010/main" val="3972808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Rectangle 3"/>
          <p:cNvSpPr>
            <a:spLocks noChangeArrowheads="1"/>
          </p:cNvSpPr>
          <p:nvPr/>
        </p:nvSpPr>
        <p:spPr bwMode="auto">
          <a:xfrm>
            <a:off x="838200" y="5942856"/>
            <a:ext cx="1905000" cy="533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MX"/>
          </a:p>
        </p:txBody>
      </p:sp>
      <p:graphicFrame>
        <p:nvGraphicFramePr>
          <p:cNvPr id="10245" name="Object 2"/>
          <p:cNvGraphicFramePr>
            <a:graphicFrameLocks/>
          </p:cNvGraphicFramePr>
          <p:nvPr/>
        </p:nvGraphicFramePr>
        <p:xfrm>
          <a:off x="890588" y="5919044"/>
          <a:ext cx="609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4" name="Imagen" r:id="rId4" imgW="1452563" imgH="1166813" progId="MS_ClipArt_Gallery.2">
                  <p:embed/>
                </p:oleObj>
              </mc:Choice>
              <mc:Fallback>
                <p:oleObj name="Imagen" r:id="rId4" imgW="1452563" imgH="1166813" progId="MS_ClipArt_Gallery.2">
                  <p:embed/>
                  <p:pic>
                    <p:nvPicPr>
                      <p:cNvPr id="10245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0588" y="5919044"/>
                        <a:ext cx="609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3"/>
          <p:cNvGraphicFramePr>
            <a:graphicFrameLocks/>
          </p:cNvGraphicFramePr>
          <p:nvPr/>
        </p:nvGraphicFramePr>
        <p:xfrm>
          <a:off x="3200400" y="5919044"/>
          <a:ext cx="609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5" name="Imagen" r:id="rId6" imgW="1452563" imgH="1166813" progId="MS_ClipArt_Gallery.2">
                  <p:embed/>
                </p:oleObj>
              </mc:Choice>
              <mc:Fallback>
                <p:oleObj name="Imagen" r:id="rId6" imgW="1452563" imgH="1166813" progId="MS_ClipArt_Gallery.2">
                  <p:embed/>
                  <p:pic>
                    <p:nvPicPr>
                      <p:cNvPr id="10246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0400" y="5919044"/>
                        <a:ext cx="609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7" name="Object 4"/>
          <p:cNvGraphicFramePr>
            <a:graphicFrameLocks/>
          </p:cNvGraphicFramePr>
          <p:nvPr/>
        </p:nvGraphicFramePr>
        <p:xfrm>
          <a:off x="4648200" y="5919044"/>
          <a:ext cx="609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6" name="Imagen" r:id="rId7" imgW="1452563" imgH="1166813" progId="MS_ClipArt_Gallery.2">
                  <p:embed/>
                </p:oleObj>
              </mc:Choice>
              <mc:Fallback>
                <p:oleObj name="Imagen" r:id="rId7" imgW="1452563" imgH="1166813" progId="MS_ClipArt_Gallery.2">
                  <p:embed/>
                  <p:pic>
                    <p:nvPicPr>
                      <p:cNvPr id="10247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919044"/>
                        <a:ext cx="609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8" name="Object 5"/>
          <p:cNvGraphicFramePr>
            <a:graphicFrameLocks/>
          </p:cNvGraphicFramePr>
          <p:nvPr/>
        </p:nvGraphicFramePr>
        <p:xfrm>
          <a:off x="6400800" y="5919044"/>
          <a:ext cx="609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7" name="Imagen" r:id="rId8" imgW="1452563" imgH="1166813" progId="MS_ClipArt_Gallery.2">
                  <p:embed/>
                </p:oleObj>
              </mc:Choice>
              <mc:Fallback>
                <p:oleObj name="Imagen" r:id="rId8" imgW="1452563" imgH="1166813" progId="MS_ClipArt_Gallery.2">
                  <p:embed/>
                  <p:pic>
                    <p:nvPicPr>
                      <p:cNvPr id="10248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5919044"/>
                        <a:ext cx="609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6"/>
          <p:cNvGraphicFramePr>
            <a:graphicFrameLocks/>
          </p:cNvGraphicFramePr>
          <p:nvPr/>
        </p:nvGraphicFramePr>
        <p:xfrm>
          <a:off x="8001000" y="5919044"/>
          <a:ext cx="609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98" name="Imagen" r:id="rId9" imgW="1452563" imgH="1166813" progId="MS_ClipArt_Gallery.2">
                  <p:embed/>
                </p:oleObj>
              </mc:Choice>
              <mc:Fallback>
                <p:oleObj name="Imagen" r:id="rId9" imgW="1452563" imgH="1166813" progId="MS_ClipArt_Gallery.2">
                  <p:embed/>
                  <p:pic>
                    <p:nvPicPr>
                      <p:cNvPr id="10249" name="Object 6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0" y="5919044"/>
                        <a:ext cx="609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AutoShape 9"/>
          <p:cNvSpPr>
            <a:spLocks noChangeArrowheads="1"/>
          </p:cNvSpPr>
          <p:nvPr/>
        </p:nvSpPr>
        <p:spPr bwMode="auto">
          <a:xfrm>
            <a:off x="738188" y="5309444"/>
            <a:ext cx="381000" cy="533400"/>
          </a:xfrm>
          <a:prstGeom prst="lightningBol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MX" sz="1600"/>
          </a:p>
        </p:txBody>
      </p:sp>
      <p:sp>
        <p:nvSpPr>
          <p:cNvPr id="10251" name="AutoShape 10"/>
          <p:cNvSpPr>
            <a:spLocks noChangeArrowheads="1"/>
          </p:cNvSpPr>
          <p:nvPr/>
        </p:nvSpPr>
        <p:spPr bwMode="auto">
          <a:xfrm>
            <a:off x="3124200" y="5385644"/>
            <a:ext cx="381000" cy="533400"/>
          </a:xfrm>
          <a:prstGeom prst="lightningBol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MX"/>
          </a:p>
        </p:txBody>
      </p:sp>
      <p:sp>
        <p:nvSpPr>
          <p:cNvPr id="10252" name="AutoShape 11"/>
          <p:cNvSpPr>
            <a:spLocks noChangeArrowheads="1"/>
          </p:cNvSpPr>
          <p:nvPr/>
        </p:nvSpPr>
        <p:spPr bwMode="auto">
          <a:xfrm>
            <a:off x="6248400" y="5385644"/>
            <a:ext cx="381000" cy="533400"/>
          </a:xfrm>
          <a:prstGeom prst="lightningBol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MX"/>
          </a:p>
        </p:txBody>
      </p:sp>
      <p:sp>
        <p:nvSpPr>
          <p:cNvPr id="10253" name="AutoShape 12"/>
          <p:cNvSpPr>
            <a:spLocks noChangeArrowheads="1"/>
          </p:cNvSpPr>
          <p:nvPr/>
        </p:nvSpPr>
        <p:spPr bwMode="auto">
          <a:xfrm>
            <a:off x="4495800" y="5385644"/>
            <a:ext cx="381000" cy="533400"/>
          </a:xfrm>
          <a:prstGeom prst="lightningBol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MX"/>
          </a:p>
        </p:txBody>
      </p:sp>
      <p:sp>
        <p:nvSpPr>
          <p:cNvPr id="10254" name="AutoShape 13"/>
          <p:cNvSpPr>
            <a:spLocks noChangeArrowheads="1"/>
          </p:cNvSpPr>
          <p:nvPr/>
        </p:nvSpPr>
        <p:spPr bwMode="auto">
          <a:xfrm>
            <a:off x="7924800" y="5385644"/>
            <a:ext cx="381000" cy="533400"/>
          </a:xfrm>
          <a:prstGeom prst="lightningBol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MX"/>
          </a:p>
        </p:txBody>
      </p:sp>
      <p:sp>
        <p:nvSpPr>
          <p:cNvPr id="10255" name="Rectangle 14"/>
          <p:cNvSpPr>
            <a:spLocks noChangeArrowheads="1"/>
          </p:cNvSpPr>
          <p:nvPr/>
        </p:nvSpPr>
        <p:spPr bwMode="auto">
          <a:xfrm>
            <a:off x="7020272" y="4102968"/>
            <a:ext cx="1700212" cy="838200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defTabSz="762000"/>
            <a:r>
              <a:rPr lang="es-ES_tradnl" sz="1600" b="1"/>
              <a:t>Access Wave </a:t>
            </a:r>
          </a:p>
          <a:p>
            <a:pPr algn="ctr" defTabSz="762000"/>
            <a:r>
              <a:rPr lang="es-ES_tradnl" sz="1600" b="1"/>
              <a:t>Point</a:t>
            </a:r>
          </a:p>
        </p:txBody>
      </p:sp>
      <p:sp>
        <p:nvSpPr>
          <p:cNvPr id="10256" name="AutoShape 15"/>
          <p:cNvSpPr>
            <a:spLocks noChangeArrowheads="1"/>
          </p:cNvSpPr>
          <p:nvPr/>
        </p:nvSpPr>
        <p:spPr bwMode="auto">
          <a:xfrm>
            <a:off x="7272684" y="3493368"/>
            <a:ext cx="381000" cy="533400"/>
          </a:xfrm>
          <a:prstGeom prst="lightningBol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es-MX" sz="1600"/>
          </a:p>
        </p:txBody>
      </p:sp>
      <p:sp>
        <p:nvSpPr>
          <p:cNvPr id="5138" name="Rectangle 17"/>
          <p:cNvSpPr txBox="1">
            <a:spLocks noChangeArrowheads="1"/>
          </p:cNvSpPr>
          <p:nvPr/>
        </p:nvSpPr>
        <p:spPr bwMode="auto">
          <a:xfrm>
            <a:off x="453084" y="3278238"/>
            <a:ext cx="634704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_tradnl" dirty="0">
                <a:latin typeface="ZapfHumnst BT"/>
              </a:rPr>
              <a:t>La conexión se realiza por medio de las </a:t>
            </a:r>
            <a:r>
              <a:rPr lang="es-ES_tradnl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tarjetas de red inalámbricas</a:t>
            </a:r>
            <a:r>
              <a:rPr lang="es-ES_tradnl" dirty="0">
                <a:latin typeface="ZapfHumnst BT"/>
              </a:rPr>
              <a:t>, así como unos equipos llamados </a:t>
            </a:r>
            <a:r>
              <a:rPr lang="es-ES_tradnl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Access Wave Point</a:t>
            </a:r>
            <a:r>
              <a:rPr lang="es-ES_tradnl" dirty="0">
                <a:latin typeface="ZapfHumnst BT"/>
              </a:rPr>
              <a:t>, los cuales dan cobertura a las áreas deseadas, retransmitiendo la información a la red cableada.</a:t>
            </a:r>
          </a:p>
        </p:txBody>
      </p:sp>
      <p:sp>
        <p:nvSpPr>
          <p:cNvPr id="5139" name="Rectangle 18"/>
          <p:cNvSpPr>
            <a:spLocks noChangeArrowheads="1"/>
          </p:cNvSpPr>
          <p:nvPr/>
        </p:nvSpPr>
        <p:spPr bwMode="auto">
          <a:xfrm>
            <a:off x="457200" y="1247243"/>
            <a:ext cx="784860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endParaRPr lang="es-ES_tradnl" sz="1600" dirty="0">
              <a:latin typeface="Verdana" pitchFamily="34" charset="0"/>
            </a:endParaRPr>
          </a:p>
          <a:p>
            <a:pPr marL="342900" indent="-342900" algn="just">
              <a:lnSpc>
                <a:spcPct val="150000"/>
              </a:lnSpc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_tradnl" sz="1600" dirty="0">
                <a:latin typeface="ZapfHumnst BT"/>
              </a:rPr>
              <a:t>Usan transmisiones por </a:t>
            </a:r>
            <a:r>
              <a:rPr lang="es-ES_tradnl" sz="16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Radio Frecuencia</a:t>
            </a:r>
            <a:r>
              <a:rPr lang="es-ES_tradnl" sz="16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ES_tradnl" sz="1600" dirty="0">
                <a:latin typeface="ZapfHumnst BT"/>
              </a:rPr>
              <a:t>y un receptor para cada computadora en lugar de cable. 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453084" y="2362664"/>
            <a:ext cx="7848600" cy="50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lnSpc>
                <a:spcPct val="105000"/>
              </a:lnSpc>
              <a:spcBef>
                <a:spcPct val="1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_tradnl" sz="1600" dirty="0">
                <a:latin typeface="ZapfHumnst BT"/>
              </a:rPr>
              <a:t>Cada computadora transmite y recibe datos a través del aire.</a:t>
            </a:r>
          </a:p>
        </p:txBody>
      </p:sp>
      <p:sp>
        <p:nvSpPr>
          <p:cNvPr id="21" name="Rectangle 18"/>
          <p:cNvSpPr>
            <a:spLocks noChangeArrowheads="1"/>
          </p:cNvSpPr>
          <p:nvPr/>
        </p:nvSpPr>
        <p:spPr bwMode="auto">
          <a:xfrm>
            <a:off x="461397" y="2878010"/>
            <a:ext cx="78486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lnSpc>
                <a:spcPct val="105000"/>
              </a:lnSpc>
              <a:spcBef>
                <a:spcPct val="1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_tradnl" sz="1600" dirty="0">
                <a:latin typeface="ZapfHumnst BT"/>
              </a:rPr>
              <a:t>Utilizan un concepto parecido al de la telefonía celular.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9FA46C76-AE60-447B-9FA7-D00C28FFBDA8}"/>
              </a:ext>
            </a:extLst>
          </p:cNvPr>
          <p:cNvSpPr txBox="1">
            <a:spLocks noChangeArrowheads="1"/>
          </p:cNvSpPr>
          <p:nvPr/>
        </p:nvSpPr>
        <p:spPr>
          <a:xfrm>
            <a:off x="152302" y="44624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3500"/>
              </a:lnSpc>
              <a:defRPr/>
            </a:pP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medio de comunicación</a:t>
            </a:r>
          </a:p>
          <a:p>
            <a:pPr>
              <a:lnSpc>
                <a:spcPts val="35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Redes inalámbricas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7011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8" grpId="0"/>
      <p:bldP spid="5139" grpId="0"/>
      <p:bldP spid="20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268760"/>
            <a:ext cx="6624736" cy="5113234"/>
          </a:xfrm>
          <a:prstGeom prst="rect">
            <a:avLst/>
          </a:prstGeom>
        </p:spPr>
      </p:pic>
      <p:sp>
        <p:nvSpPr>
          <p:cNvPr id="10243" name="Text Box 6"/>
          <p:cNvSpPr txBox="1">
            <a:spLocks noChangeArrowheads="1"/>
          </p:cNvSpPr>
          <p:nvPr/>
        </p:nvSpPr>
        <p:spPr bwMode="auto">
          <a:xfrm>
            <a:off x="827584" y="404664"/>
            <a:ext cx="785812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Redes por medio de comunicación</a:t>
            </a:r>
          </a:p>
        </p:txBody>
      </p:sp>
      <p:sp>
        <p:nvSpPr>
          <p:cNvPr id="10257" name="Rectangle 16"/>
          <p:cNvSpPr>
            <a:spLocks noChangeArrowheads="1"/>
          </p:cNvSpPr>
          <p:nvPr/>
        </p:nvSpPr>
        <p:spPr bwMode="auto">
          <a:xfrm>
            <a:off x="1371600" y="2286000"/>
            <a:ext cx="4876800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endParaRPr lang="es-ES" sz="2400"/>
          </a:p>
          <a:p>
            <a:pPr marL="342900" indent="-34290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endParaRPr lang="es-ES" sz="2400">
              <a:latin typeface="ZapfHumnst BT"/>
            </a:endParaRPr>
          </a:p>
        </p:txBody>
      </p:sp>
    </p:spTree>
    <p:extLst>
      <p:ext uri="{BB962C8B-B14F-4D97-AF65-F5344CB8AC3E}">
        <p14:creationId xmlns:p14="http://schemas.microsoft.com/office/powerpoint/2010/main" val="30339428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21811" y="76470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señalización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259632" y="2204864"/>
            <a:ext cx="2736169" cy="1466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Aft>
                <a:spcPts val="0"/>
              </a:spcAft>
              <a:buAutoNum type="arabicPeriod"/>
            </a:pP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Analógicas</a:t>
            </a: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AutoNum type="arabicPeriod"/>
            </a:pP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Digitales</a:t>
            </a:r>
            <a:endParaRPr lang="es-MX" sz="2400" dirty="0">
              <a:solidFill>
                <a:schemeClr val="accent6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D01A6AB3-9FD7-44B5-9CD1-34FE811D21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194" y="2240868"/>
            <a:ext cx="372171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43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3"/>
          <p:cNvSpPr txBox="1">
            <a:spLocks noChangeArrowheads="1"/>
          </p:cNvSpPr>
          <p:nvPr/>
        </p:nvSpPr>
        <p:spPr bwMode="auto">
          <a:xfrm>
            <a:off x="251519" y="1354997"/>
            <a:ext cx="8640960" cy="1287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Son dos o más dispositivos de red interconectados entre sí por un medio de comunicación, con el propósito de comunicarse para compartir información o recursos.</a:t>
            </a: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414363" y="3052567"/>
            <a:ext cx="4462264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latin typeface="Arial" pitchFamily="34" charset="0"/>
                <a:cs typeface="Arial" pitchFamily="34" charset="0"/>
              </a:rPr>
              <a:t>El medio de comunicación puede ser un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cable coaxial, fibra óptica, par trenzado, microondas, ondas satelitales </a:t>
            </a:r>
            <a:r>
              <a:rPr lang="es-MX" sz="1800" dirty="0">
                <a:latin typeface="Arial" pitchFamily="34" charset="0"/>
                <a:cs typeface="Arial" pitchFamily="34" charset="0"/>
              </a:rPr>
              <a:t>y los dispositivos de red pueden ser computadoras personales, </a:t>
            </a:r>
            <a:r>
              <a:rPr lang="es-MX" sz="1800" dirty="0" err="1">
                <a:latin typeface="Arial" pitchFamily="34" charset="0"/>
                <a:cs typeface="Arial" pitchFamily="34" charset="0"/>
              </a:rPr>
              <a:t>tablets</a:t>
            </a:r>
            <a:r>
              <a:rPr lang="es-MX" sz="1800" dirty="0">
                <a:latin typeface="Arial" pitchFamily="34" charset="0"/>
                <a:cs typeface="Arial" pitchFamily="34" charset="0"/>
              </a:rPr>
              <a:t>, dispositivos inalámbricos,  impresoras, etc.</a:t>
            </a: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0" y="494905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¿ Qué es una red ?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9526B034-8AF0-4E31-972F-56DF0F3E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2925571"/>
            <a:ext cx="3698259" cy="300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9370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/>
      <p:bldP spid="26627" grpId="1"/>
      <p:bldP spid="266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4101" name="5 CuadroTexto"/>
          <p:cNvSpPr txBox="1">
            <a:spLocks noChangeArrowheads="1"/>
          </p:cNvSpPr>
          <p:nvPr/>
        </p:nvSpPr>
        <p:spPr bwMode="auto">
          <a:xfrm>
            <a:off x="1357312" y="1425550"/>
            <a:ext cx="642937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Los términos  </a:t>
            </a:r>
            <a:r>
              <a:rPr lang="es-MX" sz="1800" b="1" i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análogo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y  </a:t>
            </a:r>
            <a:r>
              <a:rPr lang="es-MX" sz="1800" b="1" i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digital</a:t>
            </a:r>
            <a:r>
              <a:rPr lang="es-MX" sz="1800" b="1" i="1" dirty="0">
                <a:solidFill>
                  <a:schemeClr val="accent2"/>
                </a:solidFill>
                <a:latin typeface="ZapfHumnst BT"/>
              </a:rPr>
              <a:t>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corresponden a los conceptos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continuos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y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discreto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respectivamente.</a:t>
            </a:r>
            <a:endParaRPr 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12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5126" name="Freeform 3"/>
          <p:cNvSpPr>
            <a:spLocks/>
          </p:cNvSpPr>
          <p:nvPr/>
        </p:nvSpPr>
        <p:spPr bwMode="auto">
          <a:xfrm>
            <a:off x="609600" y="3100388"/>
            <a:ext cx="3357563" cy="1571625"/>
          </a:xfrm>
          <a:custGeom>
            <a:avLst/>
            <a:gdLst>
              <a:gd name="T0" fmla="*/ 0 w 1344"/>
              <a:gd name="T1" fmla="*/ 0 h 912"/>
              <a:gd name="T2" fmla="*/ 0 w 1344"/>
              <a:gd name="T3" fmla="*/ 2147483647 h 912"/>
              <a:gd name="T4" fmla="*/ 2147483647 w 1344"/>
              <a:gd name="T5" fmla="*/ 2147483647 h 912"/>
              <a:gd name="T6" fmla="*/ 0 60000 65536"/>
              <a:gd name="T7" fmla="*/ 0 60000 65536"/>
              <a:gd name="T8" fmla="*/ 0 60000 65536"/>
              <a:gd name="T9" fmla="*/ 0 w 1344"/>
              <a:gd name="T10" fmla="*/ 0 h 912"/>
              <a:gd name="T11" fmla="*/ 1344 w 1344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912">
                <a:moveTo>
                  <a:pt x="0" y="0"/>
                </a:moveTo>
                <a:lnTo>
                  <a:pt x="0" y="912"/>
                </a:lnTo>
                <a:lnTo>
                  <a:pt x="1344" y="912"/>
                </a:lnTo>
              </a:path>
            </a:pathLst>
          </a:custGeom>
          <a:noFill/>
          <a:ln w="9525">
            <a:solidFill>
              <a:srgbClr val="33CC33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7" name="Freeform 5"/>
          <p:cNvSpPr>
            <a:spLocks/>
          </p:cNvSpPr>
          <p:nvPr/>
        </p:nvSpPr>
        <p:spPr bwMode="auto">
          <a:xfrm>
            <a:off x="868363" y="2906713"/>
            <a:ext cx="3184525" cy="1612900"/>
          </a:xfrm>
          <a:custGeom>
            <a:avLst/>
            <a:gdLst>
              <a:gd name="T0" fmla="*/ 0 w 1776"/>
              <a:gd name="T1" fmla="*/ 2147483647 h 936"/>
              <a:gd name="T2" fmla="*/ 2147483647 w 1776"/>
              <a:gd name="T3" fmla="*/ 2147483647 h 936"/>
              <a:gd name="T4" fmla="*/ 2147483647 w 1776"/>
              <a:gd name="T5" fmla="*/ 2147483647 h 936"/>
              <a:gd name="T6" fmla="*/ 2147483647 w 1776"/>
              <a:gd name="T7" fmla="*/ 2147483647 h 936"/>
              <a:gd name="T8" fmla="*/ 2147483647 w 1776"/>
              <a:gd name="T9" fmla="*/ 2147483647 h 936"/>
              <a:gd name="T10" fmla="*/ 2147483647 w 1776"/>
              <a:gd name="T11" fmla="*/ 2147483647 h 936"/>
              <a:gd name="T12" fmla="*/ 2147483647 w 1776"/>
              <a:gd name="T13" fmla="*/ 2147483647 h 936"/>
              <a:gd name="T14" fmla="*/ 2147483647 w 1776"/>
              <a:gd name="T15" fmla="*/ 2147483647 h 936"/>
              <a:gd name="T16" fmla="*/ 2147483647 w 1776"/>
              <a:gd name="T17" fmla="*/ 2147483647 h 936"/>
              <a:gd name="T18" fmla="*/ 2147483647 w 1776"/>
              <a:gd name="T19" fmla="*/ 2147483647 h 936"/>
              <a:gd name="T20" fmla="*/ 2147483647 w 1776"/>
              <a:gd name="T21" fmla="*/ 2147483647 h 936"/>
              <a:gd name="T22" fmla="*/ 2147483647 w 1776"/>
              <a:gd name="T23" fmla="*/ 2147483647 h 936"/>
              <a:gd name="T24" fmla="*/ 2147483647 w 1776"/>
              <a:gd name="T25" fmla="*/ 2147483647 h 936"/>
              <a:gd name="T26" fmla="*/ 2147483647 w 1776"/>
              <a:gd name="T27" fmla="*/ 2147483647 h 936"/>
              <a:gd name="T28" fmla="*/ 2147483647 w 1776"/>
              <a:gd name="T29" fmla="*/ 2147483647 h 936"/>
              <a:gd name="T30" fmla="*/ 2147483647 w 1776"/>
              <a:gd name="T31" fmla="*/ 2147483647 h 936"/>
              <a:gd name="T32" fmla="*/ 2147483647 w 1776"/>
              <a:gd name="T33" fmla="*/ 2147483647 h 9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w 1776"/>
              <a:gd name="T52" fmla="*/ 0 h 936"/>
              <a:gd name="T53" fmla="*/ 1776 w 1776"/>
              <a:gd name="T54" fmla="*/ 936 h 936"/>
            </a:gdLst>
            <a:ahLst/>
            <a:cxnLst>
              <a:cxn ang="T34">
                <a:pos x="T0" y="T1"/>
              </a:cxn>
              <a:cxn ang="T35">
                <a:pos x="T2" y="T3"/>
              </a:cxn>
              <a:cxn ang="T36">
                <a:pos x="T4" y="T5"/>
              </a:cxn>
              <a:cxn ang="T37">
                <a:pos x="T6" y="T7"/>
              </a:cxn>
              <a:cxn ang="T38">
                <a:pos x="T8" y="T9"/>
              </a:cxn>
              <a:cxn ang="T39">
                <a:pos x="T10" y="T11"/>
              </a:cxn>
              <a:cxn ang="T40">
                <a:pos x="T12" y="T13"/>
              </a:cxn>
              <a:cxn ang="T41">
                <a:pos x="T14" y="T15"/>
              </a:cxn>
              <a:cxn ang="T42">
                <a:pos x="T16" y="T17"/>
              </a:cxn>
              <a:cxn ang="T43">
                <a:pos x="T18" y="T19"/>
              </a:cxn>
              <a:cxn ang="T44">
                <a:pos x="T20" y="T21"/>
              </a:cxn>
              <a:cxn ang="T45">
                <a:pos x="T22" y="T23"/>
              </a:cxn>
              <a:cxn ang="T46">
                <a:pos x="T24" y="T25"/>
              </a:cxn>
              <a:cxn ang="T47">
                <a:pos x="T26" y="T27"/>
              </a:cxn>
              <a:cxn ang="T48">
                <a:pos x="T28" y="T29"/>
              </a:cxn>
              <a:cxn ang="T49">
                <a:pos x="T30" y="T31"/>
              </a:cxn>
              <a:cxn ang="T50">
                <a:pos x="T32" y="T33"/>
              </a:cxn>
            </a:cxnLst>
            <a:rect l="T51" t="T52" r="T53" b="T54"/>
            <a:pathLst>
              <a:path w="1776" h="936">
                <a:moveTo>
                  <a:pt x="0" y="832"/>
                </a:moveTo>
                <a:cubicBezTo>
                  <a:pt x="56" y="620"/>
                  <a:pt x="112" y="408"/>
                  <a:pt x="144" y="400"/>
                </a:cubicBezTo>
                <a:cubicBezTo>
                  <a:pt x="176" y="392"/>
                  <a:pt x="168" y="808"/>
                  <a:pt x="192" y="784"/>
                </a:cubicBezTo>
                <a:cubicBezTo>
                  <a:pt x="216" y="760"/>
                  <a:pt x="272" y="272"/>
                  <a:pt x="288" y="256"/>
                </a:cubicBezTo>
                <a:cubicBezTo>
                  <a:pt x="304" y="240"/>
                  <a:pt x="256" y="704"/>
                  <a:pt x="288" y="688"/>
                </a:cubicBezTo>
                <a:cubicBezTo>
                  <a:pt x="320" y="672"/>
                  <a:pt x="456" y="120"/>
                  <a:pt x="480" y="160"/>
                </a:cubicBezTo>
                <a:cubicBezTo>
                  <a:pt x="504" y="200"/>
                  <a:pt x="392" y="936"/>
                  <a:pt x="432" y="928"/>
                </a:cubicBezTo>
                <a:cubicBezTo>
                  <a:pt x="472" y="920"/>
                  <a:pt x="672" y="144"/>
                  <a:pt x="720" y="112"/>
                </a:cubicBezTo>
                <a:cubicBezTo>
                  <a:pt x="768" y="80"/>
                  <a:pt x="688" y="704"/>
                  <a:pt x="720" y="736"/>
                </a:cubicBezTo>
                <a:cubicBezTo>
                  <a:pt x="752" y="768"/>
                  <a:pt x="872" y="320"/>
                  <a:pt x="912" y="304"/>
                </a:cubicBezTo>
                <a:cubicBezTo>
                  <a:pt x="952" y="288"/>
                  <a:pt x="928" y="656"/>
                  <a:pt x="960" y="640"/>
                </a:cubicBezTo>
                <a:cubicBezTo>
                  <a:pt x="992" y="624"/>
                  <a:pt x="1080" y="184"/>
                  <a:pt x="1104" y="208"/>
                </a:cubicBezTo>
                <a:cubicBezTo>
                  <a:pt x="1128" y="232"/>
                  <a:pt x="1056" y="816"/>
                  <a:pt x="1104" y="784"/>
                </a:cubicBezTo>
                <a:cubicBezTo>
                  <a:pt x="1152" y="752"/>
                  <a:pt x="1320" y="32"/>
                  <a:pt x="1392" y="16"/>
                </a:cubicBezTo>
                <a:cubicBezTo>
                  <a:pt x="1464" y="0"/>
                  <a:pt x="1496" y="632"/>
                  <a:pt x="1536" y="688"/>
                </a:cubicBezTo>
                <a:cubicBezTo>
                  <a:pt x="1576" y="744"/>
                  <a:pt x="1592" y="376"/>
                  <a:pt x="1632" y="352"/>
                </a:cubicBezTo>
                <a:cubicBezTo>
                  <a:pt x="1672" y="328"/>
                  <a:pt x="1724" y="436"/>
                  <a:pt x="1776" y="544"/>
                </a:cubicBezTo>
              </a:path>
            </a:pathLst>
          </a:cu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8" name="Freeform 4"/>
          <p:cNvSpPr>
            <a:spLocks/>
          </p:cNvSpPr>
          <p:nvPr/>
        </p:nvSpPr>
        <p:spPr bwMode="auto">
          <a:xfrm>
            <a:off x="4848225" y="2906713"/>
            <a:ext cx="3946525" cy="1765300"/>
          </a:xfrm>
          <a:custGeom>
            <a:avLst/>
            <a:gdLst>
              <a:gd name="T0" fmla="*/ 0 w 1344"/>
              <a:gd name="T1" fmla="*/ 0 h 912"/>
              <a:gd name="T2" fmla="*/ 0 w 1344"/>
              <a:gd name="T3" fmla="*/ 2147483647 h 912"/>
              <a:gd name="T4" fmla="*/ 2147483647 w 1344"/>
              <a:gd name="T5" fmla="*/ 2147483647 h 912"/>
              <a:gd name="T6" fmla="*/ 0 60000 65536"/>
              <a:gd name="T7" fmla="*/ 0 60000 65536"/>
              <a:gd name="T8" fmla="*/ 0 60000 65536"/>
              <a:gd name="T9" fmla="*/ 0 w 1344"/>
              <a:gd name="T10" fmla="*/ 0 h 912"/>
              <a:gd name="T11" fmla="*/ 1344 w 1344"/>
              <a:gd name="T12" fmla="*/ 912 h 9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912">
                <a:moveTo>
                  <a:pt x="0" y="0"/>
                </a:moveTo>
                <a:lnTo>
                  <a:pt x="0" y="912"/>
                </a:lnTo>
                <a:lnTo>
                  <a:pt x="1344" y="912"/>
                </a:lnTo>
              </a:path>
            </a:pathLst>
          </a:custGeom>
          <a:noFill/>
          <a:ln w="9525">
            <a:solidFill>
              <a:srgbClr val="33CC33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29" name="Freeform 6"/>
          <p:cNvSpPr>
            <a:spLocks/>
          </p:cNvSpPr>
          <p:nvPr/>
        </p:nvSpPr>
        <p:spPr bwMode="auto">
          <a:xfrm>
            <a:off x="5184775" y="4114800"/>
            <a:ext cx="3106738" cy="557213"/>
          </a:xfrm>
          <a:custGeom>
            <a:avLst/>
            <a:gdLst>
              <a:gd name="T0" fmla="*/ 0 w 1776"/>
              <a:gd name="T1" fmla="*/ 2147483647 h 288"/>
              <a:gd name="T2" fmla="*/ 0 w 1776"/>
              <a:gd name="T3" fmla="*/ 2147483647 h 288"/>
              <a:gd name="T4" fmla="*/ 2147483647 w 1776"/>
              <a:gd name="T5" fmla="*/ 2147483647 h 288"/>
              <a:gd name="T6" fmla="*/ 2147483647 w 1776"/>
              <a:gd name="T7" fmla="*/ 2147483647 h 288"/>
              <a:gd name="T8" fmla="*/ 2147483647 w 1776"/>
              <a:gd name="T9" fmla="*/ 2147483647 h 288"/>
              <a:gd name="T10" fmla="*/ 2147483647 w 1776"/>
              <a:gd name="T11" fmla="*/ 0 h 288"/>
              <a:gd name="T12" fmla="*/ 2147483647 w 1776"/>
              <a:gd name="T13" fmla="*/ 0 h 288"/>
              <a:gd name="T14" fmla="*/ 2147483647 w 1776"/>
              <a:gd name="T15" fmla="*/ 2147483647 h 288"/>
              <a:gd name="T16" fmla="*/ 2147483647 w 1776"/>
              <a:gd name="T17" fmla="*/ 2147483647 h 28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1776"/>
              <a:gd name="T28" fmla="*/ 0 h 288"/>
              <a:gd name="T29" fmla="*/ 1776 w 1776"/>
              <a:gd name="T30" fmla="*/ 288 h 288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1776" h="288">
                <a:moveTo>
                  <a:pt x="0" y="288"/>
                </a:moveTo>
                <a:lnTo>
                  <a:pt x="0" y="48"/>
                </a:lnTo>
                <a:lnTo>
                  <a:pt x="288" y="48"/>
                </a:lnTo>
                <a:lnTo>
                  <a:pt x="288" y="288"/>
                </a:lnTo>
                <a:lnTo>
                  <a:pt x="720" y="288"/>
                </a:lnTo>
                <a:lnTo>
                  <a:pt x="720" y="0"/>
                </a:lnTo>
                <a:lnTo>
                  <a:pt x="1488" y="0"/>
                </a:lnTo>
                <a:lnTo>
                  <a:pt x="1488" y="288"/>
                </a:lnTo>
                <a:lnTo>
                  <a:pt x="1776" y="288"/>
                </a:lnTo>
              </a:path>
            </a:pathLst>
          </a:cu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5130" name="12 CuadroTexto"/>
          <p:cNvSpPr txBox="1">
            <a:spLocks noChangeArrowheads="1"/>
          </p:cNvSpPr>
          <p:nvPr/>
        </p:nvSpPr>
        <p:spPr bwMode="auto">
          <a:xfrm>
            <a:off x="1357313" y="5029200"/>
            <a:ext cx="2214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Señal continua</a:t>
            </a:r>
          </a:p>
        </p:txBody>
      </p:sp>
      <p:sp>
        <p:nvSpPr>
          <p:cNvPr id="5131" name="19 CuadroTexto"/>
          <p:cNvSpPr txBox="1">
            <a:spLocks noChangeArrowheads="1"/>
          </p:cNvSpPr>
          <p:nvPr/>
        </p:nvSpPr>
        <p:spPr bwMode="auto">
          <a:xfrm>
            <a:off x="5572125" y="5029200"/>
            <a:ext cx="22145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Señal discreta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878E1816-BEAB-485A-999D-BA35F27BD8D6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señalización</a:t>
            </a:r>
          </a:p>
        </p:txBody>
      </p:sp>
    </p:spTree>
    <p:extLst>
      <p:ext uri="{BB962C8B-B14F-4D97-AF65-F5344CB8AC3E}">
        <p14:creationId xmlns:p14="http://schemas.microsoft.com/office/powerpoint/2010/main" val="4256647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14340" name="5 CuadroTexto"/>
          <p:cNvSpPr txBox="1">
            <a:spLocks noChangeArrowheads="1"/>
          </p:cNvSpPr>
          <p:nvPr/>
        </p:nvSpPr>
        <p:spPr bwMode="auto">
          <a:xfrm>
            <a:off x="785812" y="1340768"/>
            <a:ext cx="7572375" cy="873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Los términos  </a:t>
            </a:r>
            <a:r>
              <a:rPr lang="es-MX" sz="1800" b="1" i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análogo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y  </a:t>
            </a:r>
            <a:r>
              <a:rPr lang="es-MX" sz="1800" b="1" i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digital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son  frecuentemente usados en la comunicación de datos en por lo menos dos contextos:</a:t>
            </a:r>
            <a:endParaRPr 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14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1403648" y="2996952"/>
            <a:ext cx="1857375" cy="88036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174625" indent="-174625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Datos</a:t>
            </a:r>
          </a:p>
          <a:p>
            <a:pPr marL="174625" indent="-174625" algn="just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Señales</a:t>
            </a:r>
            <a:endParaRPr lang="es-MX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6151" name="9 Imagen" descr="computerconecte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2996952"/>
            <a:ext cx="4071938" cy="146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877C5F2B-AFC8-4DCD-A67E-BD0D288317D2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señalización</a:t>
            </a:r>
          </a:p>
        </p:txBody>
      </p:sp>
    </p:spTree>
    <p:extLst>
      <p:ext uri="{BB962C8B-B14F-4D97-AF65-F5344CB8AC3E}">
        <p14:creationId xmlns:p14="http://schemas.microsoft.com/office/powerpoint/2010/main" val="3070292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0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5125" name="4 CuadroTexto"/>
          <p:cNvSpPr txBox="1">
            <a:spLocks noChangeArrowheads="1"/>
          </p:cNvSpPr>
          <p:nvPr/>
        </p:nvSpPr>
        <p:spPr bwMode="auto">
          <a:xfrm>
            <a:off x="2857500" y="1349375"/>
            <a:ext cx="54292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Adquieren </a:t>
            </a:r>
            <a:r>
              <a:rPr lang="es-MX" sz="1800" b="1" dirty="0">
                <a:solidFill>
                  <a:srgbClr val="00B0F0"/>
                </a:solidFill>
                <a:latin typeface="ZapfHumnst BT"/>
              </a:rPr>
              <a:t>valores continuos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en un cierto intervalo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500063" y="1285875"/>
            <a:ext cx="2428875" cy="5062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Datos analógicos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5127" name="7 CuadroTexto"/>
          <p:cNvSpPr txBox="1">
            <a:spLocks noChangeArrowheads="1"/>
          </p:cNvSpPr>
          <p:nvPr/>
        </p:nvSpPr>
        <p:spPr bwMode="auto">
          <a:xfrm>
            <a:off x="500063" y="2000250"/>
            <a:ext cx="1571625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Por ejemplo: </a:t>
            </a:r>
          </a:p>
        </p:txBody>
      </p:sp>
      <p:sp>
        <p:nvSpPr>
          <p:cNvPr id="717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graphicFrame>
        <p:nvGraphicFramePr>
          <p:cNvPr id="7176" name="Object 3"/>
          <p:cNvGraphicFramePr>
            <a:graphicFrameLocks noChangeAspect="1"/>
          </p:cNvGraphicFramePr>
          <p:nvPr/>
        </p:nvGraphicFramePr>
        <p:xfrm>
          <a:off x="1285875" y="4214813"/>
          <a:ext cx="6256338" cy="221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Imagen de mapa de bits" r:id="rId3" imgW="3581558" imgH="1266685" progId="Paint.Picture">
                  <p:embed/>
                </p:oleObj>
              </mc:Choice>
              <mc:Fallback>
                <p:oleObj name="Imagen de mapa de bits" r:id="rId3" imgW="3581558" imgH="1266685" progId="Paint.Picture">
                  <p:embed/>
                  <p:pic>
                    <p:nvPicPr>
                      <p:cNvPr id="717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4214813"/>
                        <a:ext cx="6256338" cy="221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9" name="10 CuadroTexto"/>
          <p:cNvSpPr txBox="1">
            <a:spLocks noChangeArrowheads="1"/>
          </p:cNvSpPr>
          <p:nvPr/>
        </p:nvSpPr>
        <p:spPr bwMode="auto">
          <a:xfrm>
            <a:off x="857250" y="2571750"/>
            <a:ext cx="8001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La </a:t>
            </a:r>
            <a:r>
              <a:rPr lang="es-MX" sz="1800" b="1" i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voz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y el </a:t>
            </a:r>
            <a:r>
              <a:rPr lang="es-MX" sz="1800" b="1" i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vídeo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están variando continuamente su factor de intensidad. </a:t>
            </a:r>
          </a:p>
        </p:txBody>
      </p:sp>
      <p:sp>
        <p:nvSpPr>
          <p:cNvPr id="5130" name="11 CuadroTexto"/>
          <p:cNvSpPr txBox="1">
            <a:spLocks noChangeArrowheads="1"/>
          </p:cNvSpPr>
          <p:nvPr/>
        </p:nvSpPr>
        <p:spPr bwMode="auto">
          <a:xfrm>
            <a:off x="851669" y="3071813"/>
            <a:ext cx="782478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61938" indent="-261938"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La mayoría de los datos recolectados por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sensores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, tales como</a:t>
            </a:r>
            <a:r>
              <a:rPr lang="es-MX" sz="1800" b="1" i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     temperatura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y </a:t>
            </a:r>
            <a:r>
              <a:rPr lang="es-MX" sz="1800" b="1" i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presión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son valores continuos.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2FCF4CF-FACF-4A3E-93A2-54C733551FF9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señalización</a:t>
            </a:r>
          </a:p>
        </p:txBody>
      </p:sp>
    </p:spTree>
    <p:extLst>
      <p:ext uri="{BB962C8B-B14F-4D97-AF65-F5344CB8AC3E}">
        <p14:creationId xmlns:p14="http://schemas.microsoft.com/office/powerpoint/2010/main" val="339598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5" grpId="0"/>
      <p:bldP spid="5127" grpId="0"/>
      <p:bldP spid="5129" grpId="0"/>
      <p:bldP spid="513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15364" name="4 CuadroTexto"/>
          <p:cNvSpPr txBox="1">
            <a:spLocks noChangeArrowheads="1"/>
          </p:cNvSpPr>
          <p:nvPr/>
        </p:nvSpPr>
        <p:spPr bwMode="auto">
          <a:xfrm>
            <a:off x="2500313" y="1285875"/>
            <a:ext cx="6072187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Adquieren </a:t>
            </a:r>
            <a:r>
              <a:rPr lang="es-MX" sz="1800" b="1" dirty="0">
                <a:solidFill>
                  <a:srgbClr val="00B0F0"/>
                </a:solidFill>
                <a:latin typeface="ZapfHumnst BT"/>
              </a:rPr>
              <a:t>valores discretos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 Datos expresados con dígitos binarios o bits de unos y ceros que la máquina puede interpretar.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500063" y="1285875"/>
            <a:ext cx="2428875" cy="5062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Datos digitales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15366" name="7 CuadroTexto"/>
          <p:cNvSpPr txBox="1">
            <a:spLocks noChangeArrowheads="1"/>
          </p:cNvSpPr>
          <p:nvPr/>
        </p:nvSpPr>
        <p:spPr bwMode="auto">
          <a:xfrm>
            <a:off x="500063" y="2420938"/>
            <a:ext cx="1571625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Por ejemplo: </a:t>
            </a:r>
          </a:p>
        </p:txBody>
      </p:sp>
      <p:sp>
        <p:nvSpPr>
          <p:cNvPr id="8199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15368" name="10 CuadroTexto"/>
          <p:cNvSpPr txBox="1">
            <a:spLocks noChangeArrowheads="1"/>
          </p:cNvSpPr>
          <p:nvPr/>
        </p:nvSpPr>
        <p:spPr bwMode="auto">
          <a:xfrm>
            <a:off x="857250" y="2862263"/>
            <a:ext cx="292893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Los números enteros</a:t>
            </a:r>
          </a:p>
          <a:p>
            <a:pPr algn="just">
              <a:lnSpc>
                <a:spcPct val="150000"/>
              </a:lnSpc>
              <a:buFont typeface="Wingdings" pitchFamily="2" charset="2"/>
              <a:buChar char="ü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Los caracteres</a:t>
            </a:r>
          </a:p>
        </p:txBody>
      </p:sp>
      <p:pic>
        <p:nvPicPr>
          <p:cNvPr id="820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810000"/>
            <a:ext cx="7959725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3B80B4B-FB21-4A5D-BF64-095C2EEA5BD3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señalización</a:t>
            </a:r>
          </a:p>
        </p:txBody>
      </p:sp>
    </p:spTree>
    <p:extLst>
      <p:ext uri="{BB962C8B-B14F-4D97-AF65-F5344CB8AC3E}">
        <p14:creationId xmlns:p14="http://schemas.microsoft.com/office/powerpoint/2010/main" val="204347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4" grpId="0"/>
      <p:bldP spid="15366" grpId="0"/>
      <p:bldP spid="1536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6149" name="4 CuadroTexto"/>
          <p:cNvSpPr txBox="1">
            <a:spLocks noChangeArrowheads="1"/>
          </p:cNvSpPr>
          <p:nvPr/>
        </p:nvSpPr>
        <p:spPr bwMode="auto">
          <a:xfrm>
            <a:off x="500063" y="1147763"/>
            <a:ext cx="8001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En un sistema de comunicación, los datos se propagan de un punto a otro por medio de </a:t>
            </a:r>
            <a:r>
              <a:rPr lang="es-MX" sz="1800" b="1" dirty="0">
                <a:solidFill>
                  <a:srgbClr val="00B0F0"/>
                </a:solidFill>
                <a:latin typeface="ZapfHumnst BT"/>
              </a:rPr>
              <a:t>señales eléctricas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 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571500" y="2143125"/>
            <a:ext cx="2428875" cy="5062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Señal analógica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151" name="7 CuadroTexto"/>
          <p:cNvSpPr txBox="1">
            <a:spLocks noChangeArrowheads="1"/>
          </p:cNvSpPr>
          <p:nvPr/>
        </p:nvSpPr>
        <p:spPr bwMode="auto">
          <a:xfrm>
            <a:off x="571500" y="2786063"/>
            <a:ext cx="792956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una </a:t>
            </a:r>
            <a:r>
              <a:rPr lang="es-MX" sz="1800" b="1" dirty="0">
                <a:solidFill>
                  <a:srgbClr val="00B0F0"/>
                </a:solidFill>
                <a:latin typeface="ZapfHumnst BT"/>
              </a:rPr>
              <a:t>onda electromagnética continua y variable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que puede ser transmitida a través de varios medios.</a:t>
            </a:r>
          </a:p>
        </p:txBody>
      </p:sp>
      <p:sp>
        <p:nvSpPr>
          <p:cNvPr id="9223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922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graphicFrame>
        <p:nvGraphicFramePr>
          <p:cNvPr id="9225" name="Object 1"/>
          <p:cNvGraphicFramePr>
            <a:graphicFrameLocks noChangeAspect="1"/>
          </p:cNvGraphicFramePr>
          <p:nvPr/>
        </p:nvGraphicFramePr>
        <p:xfrm>
          <a:off x="714375" y="4000500"/>
          <a:ext cx="7607300" cy="2179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5" name="Imagen de mapa de bits" r:id="rId3" imgW="4486704" imgH="1286073" progId="Paint.Picture">
                  <p:embed/>
                </p:oleObj>
              </mc:Choice>
              <mc:Fallback>
                <p:oleObj name="Imagen de mapa de bits" r:id="rId3" imgW="4486704" imgH="1286073" progId="Paint.Picture">
                  <p:embed/>
                  <p:pic>
                    <p:nvPicPr>
                      <p:cNvPr id="9225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4375" y="4000500"/>
                        <a:ext cx="7607300" cy="2179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D672126C-3129-44AE-8489-F1F53175B72F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señalización</a:t>
            </a:r>
          </a:p>
        </p:txBody>
      </p:sp>
    </p:spTree>
    <p:extLst>
      <p:ext uri="{BB962C8B-B14F-4D97-AF65-F5344CB8AC3E}">
        <p14:creationId xmlns:p14="http://schemas.microsoft.com/office/powerpoint/2010/main" val="3049039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/>
      <p:bldP spid="7" grpId="0"/>
      <p:bldP spid="615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7" name="6 CuadroTexto"/>
          <p:cNvSpPr txBox="1"/>
          <p:nvPr/>
        </p:nvSpPr>
        <p:spPr>
          <a:xfrm>
            <a:off x="571500" y="1143000"/>
            <a:ext cx="2428875" cy="50629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Señal digital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21509" name="7 CuadroTexto"/>
          <p:cNvSpPr txBox="1">
            <a:spLocks noChangeArrowheads="1"/>
          </p:cNvSpPr>
          <p:nvPr/>
        </p:nvSpPr>
        <p:spPr bwMode="auto">
          <a:xfrm>
            <a:off x="928688" y="1785938"/>
            <a:ext cx="7500937" cy="46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una secuencia de </a:t>
            </a:r>
            <a:r>
              <a:rPr lang="es-MX" sz="1800" b="1" dirty="0">
                <a:solidFill>
                  <a:srgbClr val="00B0F0"/>
                </a:solidFill>
                <a:latin typeface="ZapfHumnst BT"/>
              </a:rPr>
              <a:t>pulsos de voltaje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 </a:t>
            </a:r>
          </a:p>
        </p:txBody>
      </p:sp>
      <p:sp>
        <p:nvSpPr>
          <p:cNvPr id="15366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1536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/>
          <a:p>
            <a:endParaRPr lang="es-MX"/>
          </a:p>
        </p:txBody>
      </p:sp>
      <p:sp>
        <p:nvSpPr>
          <p:cNvPr id="21513" name="10 CuadroTexto"/>
          <p:cNvSpPr txBox="1">
            <a:spLocks noChangeArrowheads="1"/>
          </p:cNvSpPr>
          <p:nvPr/>
        </p:nvSpPr>
        <p:spPr bwMode="auto">
          <a:xfrm>
            <a:off x="1428750" y="2357438"/>
            <a:ext cx="61436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s-MX" sz="1800" dirty="0">
                <a:latin typeface="ZapfHumnst BT"/>
              </a:rPr>
              <a:t> 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Un nivel de voltaje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positivo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representa un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1 binario </a:t>
            </a:r>
          </a:p>
          <a:p>
            <a:pPr algn="just">
              <a:lnSpc>
                <a:spcPct val="200000"/>
              </a:lnSpc>
              <a:buFont typeface="Arial" pitchFamily="34" charset="0"/>
              <a:buChar char="•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Un nivel de voltaje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negativo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representar un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0 binario</a:t>
            </a:r>
            <a:endParaRPr lang="es-MX" sz="1800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graphicFrame>
        <p:nvGraphicFramePr>
          <p:cNvPr id="15369" name="Object 3"/>
          <p:cNvGraphicFramePr>
            <a:graphicFrameLocks noChangeAspect="1"/>
          </p:cNvGraphicFramePr>
          <p:nvPr/>
        </p:nvGraphicFramePr>
        <p:xfrm>
          <a:off x="2500313" y="4000500"/>
          <a:ext cx="4160837" cy="2143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2" name="Imagen de mapa de bits" r:id="rId4" imgW="1743054" imgH="1647643" progId="Paint.Picture">
                  <p:embed/>
                </p:oleObj>
              </mc:Choice>
              <mc:Fallback>
                <p:oleObj name="Imagen de mapa de bits" r:id="rId4" imgW="1743054" imgH="1647643" progId="Paint.Picture">
                  <p:embed/>
                  <p:pic>
                    <p:nvPicPr>
                      <p:cNvPr id="1536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0313" y="4000500"/>
                        <a:ext cx="4160837" cy="2143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>
            <a:extLst>
              <a:ext uri="{FF2B5EF4-FFF2-40B4-BE49-F238E27FC236}">
                <a16:creationId xmlns:a16="http://schemas.microsoft.com/office/drawing/2014/main" id="{253F4728-1A4B-4225-909E-B9F2FAEA7CF1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4462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señalización</a:t>
            </a:r>
          </a:p>
        </p:txBody>
      </p:sp>
    </p:spTree>
    <p:extLst>
      <p:ext uri="{BB962C8B-B14F-4D97-AF65-F5344CB8AC3E}">
        <p14:creationId xmlns:p14="http://schemas.microsoft.com/office/powerpoint/2010/main" val="204319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9" grpId="0"/>
      <p:bldP spid="215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8224" y="3832248"/>
            <a:ext cx="4034335" cy="3025752"/>
          </a:xfrm>
          <a:prstGeom prst="rect">
            <a:avLst/>
          </a:prstGeom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890589" y="1940335"/>
            <a:ext cx="7488832" cy="22807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PAN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(Personal </a:t>
            </a:r>
            <a:r>
              <a:rPr lang="es-MX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Area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Network o Red de Área Personal)</a:t>
            </a:r>
          </a:p>
          <a:p>
            <a:pPr marL="457200" indent="-4572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LAN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(Local </a:t>
            </a:r>
            <a:r>
              <a:rPr lang="es-MX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Area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Network o Red de Área Local)</a:t>
            </a:r>
          </a:p>
          <a:p>
            <a:pPr marL="457200" indent="-4572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MAN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(</a:t>
            </a:r>
            <a:r>
              <a:rPr lang="es-MX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Metropolitan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</a:t>
            </a:r>
            <a:r>
              <a:rPr lang="es-MX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Area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Network o Red de Área Metropolitana)</a:t>
            </a:r>
          </a:p>
          <a:p>
            <a:pPr marL="457200" indent="-4572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s-MX" sz="1600" b="1" dirty="0">
                <a:solidFill>
                  <a:schemeClr val="accent6">
                    <a:lumMod val="75000"/>
                  </a:schemeClr>
                </a:solidFill>
              </a:rPr>
              <a:t>WAN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</a:rPr>
              <a:t> (Wide </a:t>
            </a:r>
            <a:r>
              <a:rPr lang="es-MX" sz="1600" dirty="0" err="1">
                <a:solidFill>
                  <a:schemeClr val="bg2">
                    <a:lumMod val="25000"/>
                  </a:schemeClr>
                </a:solidFill>
              </a:rPr>
              <a:t>Area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</a:rPr>
              <a:t> Network o Red de Área Amplia)</a:t>
            </a:r>
          </a:p>
          <a:p>
            <a:pPr marL="457200" indent="-457200">
              <a:lnSpc>
                <a:spcPct val="150000"/>
              </a:lnSpc>
              <a:spcBef>
                <a:spcPts val="300"/>
              </a:spcBef>
              <a:buFont typeface="+mj-lt"/>
              <a:buAutoNum type="arabicPeriod"/>
            </a:pP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GAN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(Global </a:t>
            </a:r>
            <a:r>
              <a:rPr lang="es-MX" dirty="0" err="1">
                <a:solidFill>
                  <a:schemeClr val="bg2">
                    <a:lumMod val="25000"/>
                  </a:schemeClr>
                </a:solidFill>
                <a:latin typeface="+mn-lt"/>
              </a:rPr>
              <a:t>Area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Network o Red de Área Global)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197768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extensión geográfica</a:t>
            </a:r>
          </a:p>
        </p:txBody>
      </p:sp>
      <p:sp>
        <p:nvSpPr>
          <p:cNvPr id="3" name="Rectángulo 2"/>
          <p:cNvSpPr/>
          <p:nvPr/>
        </p:nvSpPr>
        <p:spPr>
          <a:xfrm>
            <a:off x="881844" y="1296331"/>
            <a:ext cx="7399076" cy="568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2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Las redes pueden clasificarse como:</a:t>
            </a:r>
          </a:p>
        </p:txBody>
      </p:sp>
    </p:spTree>
    <p:extLst>
      <p:ext uri="{BB962C8B-B14F-4D97-AF65-F5344CB8AC3E}">
        <p14:creationId xmlns:p14="http://schemas.microsoft.com/office/powerpoint/2010/main" val="39360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1. PAN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(Personal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 o Red de Área Personal)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925996" y="1261680"/>
            <a:ext cx="734481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s-MX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Se utiliza para conectar entre sí dispositivos personales, como computadoras, teléfonos celulares, </a:t>
            </a:r>
            <a:r>
              <a:rPr lang="es-MX" b="1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tablets</a:t>
            </a:r>
            <a:r>
              <a:rPr lang="es-MX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, puntos de acceso a Internet, impresoras, auriculares, asistentes digitales personales (PDA), dispositivos de audio, etc.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68379" y="5237040"/>
            <a:ext cx="3831613" cy="894744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Tx/>
              <a:buChar char="•"/>
              <a:defRPr/>
            </a:pPr>
            <a:r>
              <a:rPr lang="es-MX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Tienen un alcance máximo de </a:t>
            </a:r>
            <a:r>
              <a:rPr lang="es-MX" sz="1600" b="1" kern="0" dirty="0">
                <a:solidFill>
                  <a:schemeClr val="accent6">
                    <a:lumMod val="75000"/>
                  </a:schemeClr>
                </a:solidFill>
                <a:latin typeface="ZapfHumnst BT" charset="0"/>
              </a:rPr>
              <a:t>10 metros. </a:t>
            </a:r>
            <a:r>
              <a:rPr lang="es-MX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Espacio personal (oficina).</a:t>
            </a:r>
            <a:endParaRPr lang="es-ES_tradnl" sz="1800" kern="0" dirty="0">
              <a:solidFill>
                <a:schemeClr val="bg2">
                  <a:lumMod val="25000"/>
                </a:schemeClr>
              </a:solidFill>
              <a:latin typeface="ZapfHumnst BT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2973144"/>
            <a:ext cx="4123036" cy="3215968"/>
          </a:xfrm>
          <a:prstGeom prst="rect">
            <a:avLst/>
          </a:prstGeom>
        </p:spPr>
      </p:pic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668379" y="4328847"/>
            <a:ext cx="4191653" cy="900353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•"/>
              <a:defRPr/>
            </a:pPr>
            <a:r>
              <a:rPr lang="es-MX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Puede ser </a:t>
            </a:r>
            <a:r>
              <a:rPr lang="es-MX" sz="1600" b="1" kern="0" dirty="0">
                <a:solidFill>
                  <a:schemeClr val="accent6">
                    <a:lumMod val="75000"/>
                  </a:schemeClr>
                </a:solidFill>
                <a:latin typeface="ZapfHumnst BT" charset="0"/>
              </a:rPr>
              <a:t>alámbrica </a:t>
            </a:r>
            <a:r>
              <a:rPr lang="es-MX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o</a:t>
            </a:r>
            <a:r>
              <a:rPr lang="es-MX" sz="1600" b="1" kern="0" dirty="0">
                <a:solidFill>
                  <a:schemeClr val="accent6">
                    <a:lumMod val="75000"/>
                  </a:schemeClr>
                </a:solidFill>
                <a:latin typeface="ZapfHumnst BT" charset="0"/>
              </a:rPr>
              <a:t> inalámbrica </a:t>
            </a:r>
            <a:r>
              <a:rPr lang="es-MX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(Bluetooth, </a:t>
            </a:r>
            <a:r>
              <a:rPr lang="es-MX" sz="1600" kern="0" dirty="0" err="1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Wi</a:t>
            </a:r>
            <a:r>
              <a:rPr lang="es-MX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-Fi o Rayos </a:t>
            </a:r>
            <a:r>
              <a:rPr lang="es-MX" sz="1600" kern="0" dirty="0" err="1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infrarojos</a:t>
            </a:r>
            <a:r>
              <a:rPr lang="es-MX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).</a:t>
            </a:r>
            <a:endParaRPr lang="es-ES_tradnl" sz="1600" kern="0" dirty="0">
              <a:solidFill>
                <a:schemeClr val="bg2">
                  <a:lumMod val="25000"/>
                </a:schemeClr>
              </a:solidFill>
              <a:latin typeface="ZapfHumnst BT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68379" y="3043354"/>
            <a:ext cx="4191653" cy="1537774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•"/>
              <a:defRPr/>
            </a:pPr>
            <a:r>
              <a:rPr lang="es-MX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Permite al usuario establecer una comunicación con sus dispositivos de forma sencilla, práctica y veloz.</a:t>
            </a:r>
            <a:endParaRPr lang="es-ES_tradnl" sz="1600" kern="0" dirty="0">
              <a:solidFill>
                <a:schemeClr val="bg2">
                  <a:lumMod val="25000"/>
                </a:schemeClr>
              </a:solidFill>
              <a:latin typeface="ZapfHumnst B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19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2709895"/>
            <a:ext cx="4392488" cy="3584270"/>
          </a:xfrm>
          <a:prstGeom prst="rect">
            <a:avLst/>
          </a:prstGeom>
        </p:spPr>
      </p:pic>
      <p:sp>
        <p:nvSpPr>
          <p:cNvPr id="5139" name="Rectangle 18"/>
          <p:cNvSpPr>
            <a:spLocks noChangeArrowheads="1"/>
          </p:cNvSpPr>
          <p:nvPr/>
        </p:nvSpPr>
        <p:spPr bwMode="auto">
          <a:xfrm>
            <a:off x="428025" y="1729606"/>
            <a:ext cx="7888391" cy="132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indent="-342900" algn="just">
              <a:lnSpc>
                <a:spcPct val="150000"/>
              </a:lnSpc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_tradnl" sz="1600" dirty="0">
                <a:latin typeface="ZapfHumnst BT"/>
              </a:rPr>
              <a:t>Es una especificación industrial para </a:t>
            </a:r>
            <a:r>
              <a:rPr lang="es-ES_tradnl" sz="16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Redes Inalámbricas de Área Personal (</a:t>
            </a:r>
            <a:r>
              <a:rPr lang="es-ES_tradnl" sz="1600" b="1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WPANs</a:t>
            </a:r>
            <a:r>
              <a:rPr lang="es-ES_tradnl" sz="16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)</a:t>
            </a:r>
            <a:r>
              <a:rPr lang="es-ES_tradnl" sz="1600" dirty="0">
                <a:latin typeface="ZapfHumnst BT"/>
              </a:rPr>
              <a:t> que posibilita la transmisión de voz y </a:t>
            </a:r>
            <a:r>
              <a:rPr lang="es-MX" sz="1600" dirty="0">
                <a:latin typeface="ZapfHumnst BT"/>
              </a:rPr>
              <a:t>y datos entre diferentes dispositivos mediante un enlace por radiofrecuencia en la banda de los 2.4 GHz.</a:t>
            </a:r>
            <a:endParaRPr lang="es-ES_tradnl" sz="1600" dirty="0">
              <a:latin typeface="ZapfHumnst BT"/>
            </a:endParaRPr>
          </a:p>
        </p:txBody>
      </p:sp>
      <p:sp>
        <p:nvSpPr>
          <p:cNvPr id="24" name="Rectangle 17"/>
          <p:cNvSpPr txBox="1">
            <a:spLocks noChangeArrowheads="1"/>
          </p:cNvSpPr>
          <p:nvPr/>
        </p:nvSpPr>
        <p:spPr bwMode="auto">
          <a:xfrm>
            <a:off x="428024" y="3054780"/>
            <a:ext cx="3351888" cy="289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  <a:buClr>
                <a:schemeClr val="tx2"/>
              </a:buClr>
              <a:buSzPct val="70000"/>
              <a:buFont typeface="Wingdings" pitchFamily="2" charset="2"/>
              <a:buChar char="¡"/>
              <a:defRPr/>
            </a:pPr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  <a:latin typeface="ZapfHumnst BT"/>
              </a:rPr>
              <a:t>Es un protocolo de comunicaciones diseñado especialmente para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dispositivos de bajo consumo </a:t>
            </a:r>
            <a:r>
              <a:rPr lang="es-MX" dirty="0">
                <a:solidFill>
                  <a:schemeClr val="tx1">
                    <a:lumMod val="95000"/>
                    <a:lumOff val="5000"/>
                  </a:schemeClr>
                </a:solidFill>
                <a:latin typeface="ZapfHumnst BT"/>
              </a:rPr>
              <a:t>como</a:t>
            </a:r>
            <a:r>
              <a:rPr lang="es-MX" dirty="0">
                <a:latin typeface="ZapfHumnst BT"/>
              </a:rPr>
              <a:t> teléfonos móviles, computadoras portátiles o cámaras digitales.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11560" y="929709"/>
            <a:ext cx="2304256" cy="89338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28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Bluetooth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79512" y="-18256"/>
            <a:ext cx="8964488" cy="1215008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1. PAN</a:t>
            </a:r>
            <a:endParaRPr lang="es-ES_tradnl" sz="3200" b="1" dirty="0">
              <a:solidFill>
                <a:srgbClr val="6666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332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9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046" y="2204864"/>
            <a:ext cx="5904426" cy="4248472"/>
          </a:xfrm>
          <a:prstGeom prst="rect">
            <a:avLst/>
          </a:prstGeom>
        </p:spPr>
      </p:pic>
      <p:sp>
        <p:nvSpPr>
          <p:cNvPr id="5138" name="Rectangle 17"/>
          <p:cNvSpPr txBox="1">
            <a:spLocks noChangeArrowheads="1"/>
          </p:cNvSpPr>
          <p:nvPr/>
        </p:nvSpPr>
        <p:spPr bwMode="auto">
          <a:xfrm>
            <a:off x="539782" y="1623361"/>
            <a:ext cx="7416824" cy="8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dirty="0">
                <a:latin typeface="ZapfHumnst BT"/>
              </a:rPr>
              <a:t>Facilita las comunicaciones entre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equipos móviles </a:t>
            </a:r>
            <a:r>
              <a:rPr lang="es-MX" dirty="0">
                <a:latin typeface="ZapfHumnst BT"/>
              </a:rPr>
              <a:t>y fijos.</a:t>
            </a:r>
            <a:endParaRPr lang="es-MX" sz="1800" dirty="0">
              <a:latin typeface="ZapfHumnst BT"/>
            </a:endParaRPr>
          </a:p>
        </p:txBody>
      </p:sp>
      <p:sp>
        <p:nvSpPr>
          <p:cNvPr id="10" name="Rectangle 17"/>
          <p:cNvSpPr txBox="1">
            <a:spLocks noChangeArrowheads="1"/>
          </p:cNvSpPr>
          <p:nvPr/>
        </p:nvSpPr>
        <p:spPr bwMode="auto">
          <a:xfrm>
            <a:off x="539782" y="2127417"/>
            <a:ext cx="2376264" cy="1857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dirty="0">
                <a:latin typeface="ZapfHumnst BT"/>
              </a:rPr>
              <a:t>Ofrece la posibilidad de crear pequeñas redes inalámbricas y facilitar la sincronización de datos entre equipos personales</a:t>
            </a:r>
            <a:r>
              <a:rPr lang="es-MX" sz="1800" dirty="0">
                <a:latin typeface="ZapfHumnst BT"/>
              </a:rPr>
              <a:t>.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755576" y="764704"/>
            <a:ext cx="2304256" cy="893382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2800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</a:rPr>
              <a:t>Bluetooth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79512" y="-18256"/>
            <a:ext cx="8964488" cy="14494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1. PAN</a:t>
            </a:r>
            <a:endParaRPr lang="es-ES_tradnl" sz="3200" b="1" dirty="0">
              <a:solidFill>
                <a:srgbClr val="6666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797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38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699704" y="1303157"/>
            <a:ext cx="7992888" cy="2687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En un modelo de comunicación existen tres elementos: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Origen o emisor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Destino o receptor </a:t>
            </a:r>
            <a:endParaRPr lang="es-ES" sz="1800" dirty="0">
              <a:solidFill>
                <a:schemeClr val="accent6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marL="10287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Canal o medio</a:t>
            </a:r>
          </a:p>
          <a:p>
            <a:pPr marL="285750" indent="-285750">
              <a:lnSpc>
                <a:spcPct val="15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</a:t>
            </a:r>
            <a:r>
              <a:rPr lang="es-ES" sz="1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protocolos</a:t>
            </a:r>
            <a:r>
              <a:rPr lang="es-ES" sz="1800" dirty="0">
                <a:solidFill>
                  <a:srgbClr val="0070C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son un conjunto de reglas y procedimientos que definen como interactúan las entidades de comunicación.</a:t>
            </a: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1" y="360182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Modelo de comunicación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739419-EB77-4894-A838-855AA253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80" y="4380104"/>
            <a:ext cx="8244408" cy="145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0819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621" y="3865172"/>
            <a:ext cx="3563498" cy="1888654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2. LAN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(Local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 o Red de Área Local)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623494" y="2673879"/>
            <a:ext cx="8005531" cy="137031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Tx/>
              <a:buChar char="•"/>
              <a:defRPr/>
            </a:pPr>
            <a:r>
              <a:rPr lang="es-ES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Son redes privadas </a:t>
            </a:r>
            <a:r>
              <a:rPr lang="es-ES" sz="1600" b="1" kern="0" dirty="0">
                <a:solidFill>
                  <a:schemeClr val="accent6">
                    <a:lumMod val="75000"/>
                  </a:schemeClr>
                </a:solidFill>
                <a:latin typeface="ZapfHumnst BT" charset="0"/>
              </a:rPr>
              <a:t>pertenecientes a una empresa u organización</a:t>
            </a:r>
            <a:r>
              <a:rPr lang="es-ES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Tx/>
              <a:buChar char="•"/>
              <a:defRPr/>
            </a:pPr>
            <a:r>
              <a:rPr lang="es-ES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Las LAN conectan computadoras que están relativamente cerca </a:t>
            </a:r>
            <a:r>
              <a:rPr lang="es-ES" sz="1600" b="1" kern="0" dirty="0">
                <a:solidFill>
                  <a:schemeClr val="accent6">
                    <a:lumMod val="75000"/>
                  </a:schemeClr>
                </a:solidFill>
                <a:latin typeface="ZapfHumnst BT" charset="0"/>
              </a:rPr>
              <a:t>conectadas por un cable o un pequeño radiotransmisor</a:t>
            </a:r>
            <a:r>
              <a:rPr lang="es-ES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. </a:t>
            </a:r>
            <a:endParaRPr lang="es-ES_tradnl" sz="1800" kern="0" dirty="0">
              <a:latin typeface="ZapfHumnst BT" charset="0"/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043608" y="1396037"/>
            <a:ext cx="7344816" cy="1211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ts val="3000"/>
              </a:lnSpc>
              <a:spcBef>
                <a:spcPts val="1200"/>
              </a:spcBef>
            </a:pPr>
            <a:r>
              <a:rPr lang="es-MX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Abarcan dispositivos y periféricos conectados dentro de un área geográfica pequeña, como una oficina, sucursal, edificio o bien una serie de edificios dentro de una misma corporación</a:t>
            </a:r>
            <a:r>
              <a:rPr lang="es-MX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. 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23494" y="3978463"/>
            <a:ext cx="3672408" cy="1257019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Tx/>
              <a:buChar char="•"/>
              <a:defRPr/>
            </a:pPr>
            <a:r>
              <a:rPr lang="es-ES_tradnl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Por lo general, </a:t>
            </a:r>
            <a:r>
              <a:rPr lang="es-ES" sz="1600" dirty="0"/>
              <a:t>la administración está a cargo de una </a:t>
            </a: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</a:rPr>
              <a:t>única organización </a:t>
            </a:r>
            <a:r>
              <a:rPr lang="es-ES" sz="1600" dirty="0"/>
              <a:t>o persona.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Tx/>
              <a:buChar char="•"/>
              <a:defRPr/>
            </a:pPr>
            <a:endParaRPr lang="es-ES_tradnl" sz="1800" kern="0" dirty="0">
              <a:latin typeface="ZapfHumnst BT" charset="0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610851" y="5172950"/>
            <a:ext cx="7938628" cy="1049250"/>
          </a:xfrm>
          <a:prstGeom prst="rect">
            <a:avLst/>
          </a:prstGeom>
          <a:noFill/>
          <a:ln/>
        </p:spPr>
        <p:txBody>
          <a:bodyPr lIns="92075" tIns="46038" rIns="92075" bIns="46038"/>
          <a:lstStyle/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Tx/>
              <a:buChar char="•"/>
              <a:defRPr/>
            </a:pPr>
            <a:r>
              <a:rPr lang="es-ES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Utilizan una </a:t>
            </a:r>
            <a:r>
              <a:rPr lang="es-ES" sz="1600" b="1" kern="0" dirty="0">
                <a:solidFill>
                  <a:schemeClr val="accent6">
                    <a:lumMod val="75000"/>
                  </a:schemeClr>
                </a:solidFill>
                <a:latin typeface="ZapfHumnst BT" charset="0"/>
              </a:rPr>
              <a:t>alta velocidad de transmisión.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Tx/>
              <a:buChar char="•"/>
              <a:defRPr/>
            </a:pPr>
            <a:r>
              <a:rPr lang="es-MX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Su extensión va desde </a:t>
            </a:r>
            <a:r>
              <a:rPr lang="es-MX" sz="1600" b="1" kern="0" dirty="0">
                <a:solidFill>
                  <a:schemeClr val="accent6">
                    <a:lumMod val="75000"/>
                  </a:schemeClr>
                </a:solidFill>
                <a:latin typeface="ZapfHumnst BT" charset="0"/>
              </a:rPr>
              <a:t>10 metros hasta 1 kilómetro</a:t>
            </a:r>
            <a:r>
              <a:rPr lang="es-MX" sz="1600" kern="0" dirty="0">
                <a:solidFill>
                  <a:schemeClr val="bg2">
                    <a:lumMod val="25000"/>
                  </a:schemeClr>
                </a:solidFill>
                <a:latin typeface="ZapfHumnst BT" charset="0"/>
              </a:rPr>
              <a:t>. </a:t>
            </a:r>
            <a:endParaRPr lang="es-ES_tradnl" sz="1600" kern="0" dirty="0">
              <a:solidFill>
                <a:schemeClr val="bg2">
                  <a:lumMod val="25000"/>
                </a:schemeClr>
              </a:solidFill>
              <a:latin typeface="ZapfHumnst B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990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  <p:bldP spid="1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1017423" y="1628800"/>
            <a:ext cx="748883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Son las que usan las empresas u organizaciones para conectar sus equipos entre sí y compartir hardware, software e información. 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748464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2. LAN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(Local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 o Red de Área Local)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8" name="Imagen 7" descr="Una computadora en una mesa&#10;&#10;Descripción generada automáticamente con confianza media">
            <a:extLst>
              <a:ext uri="{FF2B5EF4-FFF2-40B4-BE49-F238E27FC236}">
                <a16:creationId xmlns:a16="http://schemas.microsoft.com/office/drawing/2014/main" id="{E39B9F3D-1476-4459-A2C9-D283DB42DE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750" y="2924944"/>
            <a:ext cx="4762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115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708920"/>
            <a:ext cx="4248472" cy="3020201"/>
          </a:xfrm>
          <a:prstGeom prst="rect">
            <a:avLst/>
          </a:prstGeom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845840" y="1520804"/>
            <a:ext cx="7560840" cy="9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Conecta varias LAN cercanas geográficamente (en una misma ciudad pero a una gran distancia) entre sí a alta velocidad.</a:t>
            </a:r>
            <a:endParaRPr lang="es-MX" sz="2000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125760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3. MAN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Metropolitan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 o Red de Área Metropolitana)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83568" y="5877272"/>
            <a:ext cx="7560840" cy="46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65125" lvl="1" indent="0" algn="ctr">
              <a:lnSpc>
                <a:spcPct val="150000"/>
              </a:lnSpc>
              <a:spcBef>
                <a:spcPts val="600"/>
              </a:spcBef>
            </a:pPr>
            <a:r>
              <a:rPr lang="es-MX" b="1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Ejemplo: 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El politécnico, tiene varios campus regados por toda la ciudad.</a:t>
            </a:r>
            <a:endParaRPr lang="es-MX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56977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2690514"/>
            <a:ext cx="4635696" cy="305955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112313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3. MAN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Metropolitan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 o Red de Área Metropolitana)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83568" y="2245509"/>
            <a:ext cx="3620928" cy="3631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La conexión puede hacerse por:</a:t>
            </a:r>
          </a:p>
          <a:p>
            <a:pPr marL="712788" lvl="1" indent="-347663"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Teléfono</a:t>
            </a:r>
          </a:p>
          <a:p>
            <a:pPr marL="712788" lvl="1" indent="-347663"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Microondas</a:t>
            </a:r>
          </a:p>
          <a:p>
            <a:pPr marL="712788" lvl="1" indent="-347663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Enlaces dedicados digitales, como la fibra óptica</a:t>
            </a:r>
          </a:p>
          <a:p>
            <a:pPr marL="712788" lvl="1" indent="-347663" algn="just">
              <a:lnSpc>
                <a:spcPct val="1500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Internet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83568" y="1775776"/>
            <a:ext cx="79943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Cubre áreas de alrededor de </a:t>
            </a: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cincuenta kilómetros</a:t>
            </a:r>
            <a:r>
              <a:rPr 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2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827584" y="2389973"/>
            <a:ext cx="7776864" cy="150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La conexión se hace por medio de microondas, enlaces dedicados digitales, como fibra óptica, o por Internet.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2">
                  <a:lumMod val="25000"/>
                </a:schemeClr>
              </a:solidFill>
              <a:latin typeface="+mn-lt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5496" y="44624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4. WAN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(Wide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Network, o Red de Área Amplia)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867" y="3695395"/>
            <a:ext cx="5600266" cy="2010622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91580" y="1422016"/>
            <a:ext cx="7848872" cy="9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  <a:spcBef>
                <a:spcPts val="600"/>
              </a:spcBef>
            </a:pP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Enlazan dos o más redes LAN en diferentes lugares geográficos: por ejemplo, entre ciudades, estados o países. </a:t>
            </a:r>
          </a:p>
        </p:txBody>
      </p:sp>
    </p:spTree>
    <p:extLst>
      <p:ext uri="{BB962C8B-B14F-4D97-AF65-F5344CB8AC3E}">
        <p14:creationId xmlns:p14="http://schemas.microsoft.com/office/powerpoint/2010/main" val="3337259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456" y="4278336"/>
            <a:ext cx="2863984" cy="2363609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896448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4. WAN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(Wide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Network, o Red de Área Amplia)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67544" y="1484783"/>
            <a:ext cx="8280920" cy="3456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 tamaño puede oscilar entre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100 y 1000 kilómetros. </a:t>
            </a:r>
            <a:endParaRPr lang="es-ES_tradnl" sz="1800" b="1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Conecta diferentes redes más pequeñas, incluidas las redes de área local (LAN) y las redes de área metropolitana (MAN).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Por lo general, la administración está a cargo de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varios proveedores de servicios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.</a:t>
            </a:r>
          </a:p>
          <a:p>
            <a:pPr algn="just">
              <a:lnSpc>
                <a:spcPct val="150000"/>
              </a:lnSpc>
              <a:spcBef>
                <a:spcPts val="6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Suelen pertenecer a una organización. Son similares a un sistema bancario, donde cientos de sucursales en diferentes ciudades están conectadas entre sí para compartir sus datos oficiales.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51560" y="4707868"/>
            <a:ext cx="5056544" cy="124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342900" lvl="1" indent="-342900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Wingdings" pitchFamily="2" charset="2"/>
              <a:buChar char="¡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Utilizan una </a:t>
            </a:r>
            <a:r>
              <a:rPr lang="es-ES" b="1" dirty="0">
                <a:solidFill>
                  <a:schemeClr val="accent6">
                    <a:lumMod val="75000"/>
                  </a:schemeClr>
                </a:solidFill>
              </a:rPr>
              <a:t>velocidad de transmisión más baja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que las redes de área</a:t>
            </a:r>
            <a:r>
              <a:rPr lang="es-ES_tradnl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</a:rPr>
              <a:t>local.</a:t>
            </a:r>
          </a:p>
        </p:txBody>
      </p:sp>
    </p:spTree>
    <p:extLst>
      <p:ext uri="{BB962C8B-B14F-4D97-AF65-F5344CB8AC3E}">
        <p14:creationId xmlns:p14="http://schemas.microsoft.com/office/powerpoint/2010/main" val="409675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B5A75352-A5E7-461F-9D0D-BD3F825E3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33" y="174186"/>
            <a:ext cx="1988351" cy="14127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219" y="5126811"/>
            <a:ext cx="2481834" cy="1596646"/>
          </a:xfrm>
          <a:prstGeom prst="rect">
            <a:avLst/>
          </a:prstGeom>
        </p:spPr>
      </p:pic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539552" y="1374335"/>
            <a:ext cx="6984776" cy="967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Es la interconexión mundial de todas las redes, compuesto por varias </a:t>
            </a:r>
            <a:r>
              <a:rPr lang="es-MX" sz="2000" b="1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LANs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, </a:t>
            </a:r>
            <a:r>
              <a:rPr lang="es-MX" sz="2000" b="1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MANs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latin typeface="+mn-lt"/>
              </a:rPr>
              <a:t> y </a:t>
            </a:r>
            <a:r>
              <a:rPr lang="es-MX" sz="2000" b="1" dirty="0" err="1">
                <a:solidFill>
                  <a:schemeClr val="accent5">
                    <a:lumMod val="75000"/>
                  </a:schemeClr>
                </a:solidFill>
                <a:latin typeface="+mn-lt"/>
              </a:rPr>
              <a:t>WANs</a:t>
            </a:r>
            <a:endParaRPr lang="es-MX" sz="2000" b="1" dirty="0">
              <a:solidFill>
                <a:schemeClr val="accent5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44624"/>
            <a:ext cx="7884368" cy="150304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000"/>
              </a:lnSpc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5. GAN</a:t>
            </a:r>
          </a:p>
          <a:p>
            <a:pPr>
              <a:lnSpc>
                <a:spcPts val="4000"/>
              </a:lnSpc>
              <a:defRPr/>
            </a:pP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(Global </a:t>
            </a:r>
            <a:r>
              <a:rPr lang="es-MX" sz="2400" b="1" dirty="0" err="1">
                <a:solidFill>
                  <a:schemeClr val="accent3">
                    <a:lumMod val="75000"/>
                  </a:schemeClr>
                </a:solidFill>
              </a:rPr>
              <a:t>Area</a:t>
            </a:r>
            <a:r>
              <a:rPr lang="es-MX" sz="2400" b="1" dirty="0">
                <a:solidFill>
                  <a:schemeClr val="accent3">
                    <a:lumMod val="75000"/>
                  </a:schemeClr>
                </a:solidFill>
              </a:rPr>
              <a:t> Network o Red de Área Global)</a:t>
            </a:r>
            <a:endParaRPr lang="es-ES_tradnl" sz="3200" b="1" dirty="0">
              <a:solidFill>
                <a:schemeClr val="accent3">
                  <a:lumMod val="75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418318" y="2420888"/>
            <a:ext cx="8040661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285750" indent="-285750" algn="just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Es una red compuesta por diferentes redes interconectadas que cubren un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área geográfica ilimitada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. Una red global como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Internet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 recibe el nombre de GAN. 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E4D634E-275B-4FEA-872C-FC46EF0C8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18" y="3429000"/>
            <a:ext cx="4512269" cy="2736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/>
          <a:p>
            <a:pPr marL="285750" indent="-285750">
              <a:lnSpc>
                <a:spcPct val="150000"/>
              </a:lnSpc>
              <a:spcBef>
                <a:spcPts val="1200"/>
              </a:spcBef>
              <a:buClr>
                <a:schemeClr val="tx2"/>
              </a:buClr>
              <a:buSzPct val="70000"/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Apoya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comunicaciones móviles a través de redes LAN inalámbricas y las áreas de cobertura del satélite. 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Un ejemplo es el sistema de posicionamiento global o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</a:rPr>
              <a:t>GPS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</a:rPr>
              <a:t> que nos permite por medio de señal satélite ubicar nuestra posición en la tierra y es inalámbrico. </a:t>
            </a:r>
          </a:p>
        </p:txBody>
      </p:sp>
      <p:pic>
        <p:nvPicPr>
          <p:cNvPr id="3" name="Imagen 2" descr="Ratón de computadora&#10;&#10;Descripción generada automáticamente con confianza media">
            <a:extLst>
              <a:ext uri="{FF2B5EF4-FFF2-40B4-BE49-F238E27FC236}">
                <a16:creationId xmlns:a16="http://schemas.microsoft.com/office/drawing/2014/main" id="{FBA0F987-7DE3-4BBA-89F9-64E6DA4459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3757348"/>
            <a:ext cx="2006476" cy="196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81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4CB704-0F0E-46E5-B7F6-6216F9C86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407203"/>
            <a:ext cx="4481070" cy="287908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7AE5778-D3E0-491E-9563-7507AEA72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5936" y="4077072"/>
            <a:ext cx="4371196" cy="2426013"/>
          </a:xfrm>
          <a:prstGeom prst="rect">
            <a:avLst/>
          </a:prstGeom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5DDCEF2C-7C94-40EE-A59C-A68FF47BDBE4}"/>
              </a:ext>
            </a:extLst>
          </p:cNvPr>
          <p:cNvSpPr txBox="1">
            <a:spLocks noChangeArrowheads="1"/>
          </p:cNvSpPr>
          <p:nvPr/>
        </p:nvSpPr>
        <p:spPr>
          <a:xfrm>
            <a:off x="177225" y="120147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por extensión geográfica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3ACB41E-254D-4469-BEFD-5FC87CF4FE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636" y="1458379"/>
            <a:ext cx="3852891" cy="250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63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503483" y="2165435"/>
            <a:ext cx="1761173" cy="784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00" b="1" spc="-19" dirty="0">
                <a:solidFill>
                  <a:srgbClr val="44536A"/>
                </a:solidFill>
                <a:latin typeface="Calibri"/>
                <a:cs typeface="Calibri"/>
              </a:rPr>
              <a:t>TERMIN</a:t>
            </a:r>
            <a:r>
              <a:rPr sz="2100" b="1" spc="-23" dirty="0">
                <a:solidFill>
                  <a:srgbClr val="44536A"/>
                </a:solidFill>
                <a:latin typeface="Calibri"/>
                <a:cs typeface="Calibri"/>
              </a:rPr>
              <a:t>A</a:t>
            </a:r>
            <a:r>
              <a:rPr sz="2100" b="1" spc="-11" dirty="0">
                <a:solidFill>
                  <a:srgbClr val="44536A"/>
                </a:solidFill>
                <a:latin typeface="Calibri"/>
                <a:cs typeface="Calibri"/>
              </a:rPr>
              <a:t>L</a:t>
            </a:r>
            <a:r>
              <a:rPr sz="2100" b="1" spc="-23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2100" b="1" spc="-11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endParaRPr sz="2100">
              <a:latin typeface="Calibri"/>
              <a:cs typeface="Calibri"/>
            </a:endParaRPr>
          </a:p>
          <a:p>
            <a:pPr marL="39529" algn="ctr">
              <a:spcBef>
                <a:spcPts val="41"/>
              </a:spcBef>
            </a:pPr>
            <a:r>
              <a:rPr sz="1500" b="1" spc="-4" dirty="0">
                <a:solidFill>
                  <a:srgbClr val="44536A"/>
                </a:solidFill>
                <a:latin typeface="Calibri"/>
                <a:cs typeface="Calibri"/>
              </a:rPr>
              <a:t>Ori</a:t>
            </a:r>
            <a:r>
              <a:rPr sz="1500" b="1" spc="-23" dirty="0">
                <a:solidFill>
                  <a:srgbClr val="44536A"/>
                </a:solidFill>
                <a:latin typeface="Calibri"/>
                <a:cs typeface="Calibri"/>
              </a:rPr>
              <a:t>g</a:t>
            </a:r>
            <a:r>
              <a:rPr sz="1500" b="1" spc="-4" dirty="0">
                <a:solidFill>
                  <a:srgbClr val="44536A"/>
                </a:solidFill>
                <a:latin typeface="Calibri"/>
                <a:cs typeface="Calibri"/>
              </a:rPr>
              <a:t>en</a:t>
            </a:r>
            <a:r>
              <a:rPr sz="1500" b="1" spc="4" dirty="0">
                <a:solidFill>
                  <a:srgbClr val="44536A"/>
                </a:solidFill>
                <a:latin typeface="Calibri"/>
                <a:cs typeface="Calibri"/>
              </a:rPr>
              <a:t>/</a:t>
            </a:r>
            <a:r>
              <a:rPr sz="1500" b="1" spc="-4" dirty="0">
                <a:solidFill>
                  <a:srgbClr val="44536A"/>
                </a:solidFill>
                <a:latin typeface="Calibri"/>
                <a:cs typeface="Calibri"/>
              </a:rPr>
              <a:t>De</a:t>
            </a:r>
            <a:r>
              <a:rPr sz="1500" b="1" spc="-19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1500" b="1" dirty="0">
                <a:solidFill>
                  <a:srgbClr val="44536A"/>
                </a:solidFill>
                <a:latin typeface="Calibri"/>
                <a:cs typeface="Calibri"/>
              </a:rPr>
              <a:t>tino</a:t>
            </a:r>
            <a:endParaRPr sz="15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500" b="1" spc="-4" dirty="0">
                <a:solidFill>
                  <a:srgbClr val="44536A"/>
                </a:solidFill>
                <a:latin typeface="Calibri"/>
                <a:cs typeface="Calibri"/>
              </a:rPr>
              <a:t>Clie</a:t>
            </a:r>
            <a:r>
              <a:rPr sz="1500" b="1" spc="-15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500" b="1" spc="-19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1500" b="1" spc="-4" dirty="0">
                <a:solidFill>
                  <a:srgbClr val="44536A"/>
                </a:solidFill>
                <a:latin typeface="Calibri"/>
                <a:cs typeface="Calibri"/>
              </a:rPr>
              <a:t>e/</a:t>
            </a:r>
            <a:r>
              <a:rPr sz="1500" b="1" spc="4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1500" b="1" spc="-4" dirty="0">
                <a:solidFill>
                  <a:srgbClr val="44536A"/>
                </a:solidFill>
                <a:latin typeface="Calibri"/>
                <a:cs typeface="Calibri"/>
              </a:rPr>
              <a:t>e</a:t>
            </a:r>
            <a:r>
              <a:rPr sz="1500" b="1" spc="4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500" b="1" spc="-4" dirty="0">
                <a:solidFill>
                  <a:srgbClr val="44536A"/>
                </a:solidFill>
                <a:latin typeface="Calibri"/>
                <a:cs typeface="Calibri"/>
              </a:rPr>
              <a:t>vid</a:t>
            </a:r>
            <a:r>
              <a:rPr sz="1500" b="1" spc="4" dirty="0">
                <a:solidFill>
                  <a:srgbClr val="44536A"/>
                </a:solidFill>
                <a:latin typeface="Calibri"/>
                <a:cs typeface="Calibri"/>
              </a:rPr>
              <a:t>o</a:t>
            </a:r>
            <a:r>
              <a:rPr sz="1500" b="1" spc="-4" dirty="0">
                <a:solidFill>
                  <a:srgbClr val="44536A"/>
                </a:solidFill>
                <a:latin typeface="Calibri"/>
                <a:cs typeface="Calibri"/>
              </a:rPr>
              <a:t>r/</a:t>
            </a:r>
            <a:r>
              <a:rPr sz="1500" b="1" spc="-26" dirty="0">
                <a:solidFill>
                  <a:srgbClr val="44536A"/>
                </a:solidFill>
                <a:latin typeface="Calibri"/>
                <a:cs typeface="Calibri"/>
              </a:rPr>
              <a:t>P</a:t>
            </a:r>
            <a:r>
              <a:rPr sz="1500" b="1" spc="-4" dirty="0">
                <a:solidFill>
                  <a:srgbClr val="44536A"/>
                </a:solidFill>
                <a:latin typeface="Calibri"/>
                <a:cs typeface="Calibri"/>
              </a:rPr>
              <a:t>eer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99471" y="3648383"/>
            <a:ext cx="1966436" cy="16619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sz="2100" b="1" spc="-8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2100" b="1" spc="-23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2100" b="1" spc="-15" dirty="0">
                <a:solidFill>
                  <a:srgbClr val="44536A"/>
                </a:solidFill>
                <a:latin typeface="Calibri"/>
                <a:cs typeface="Calibri"/>
              </a:rPr>
              <a:t>TERMEDIARIOS</a:t>
            </a:r>
            <a:endParaRPr sz="2100" dirty="0">
              <a:latin typeface="Calibri"/>
              <a:cs typeface="Calibri"/>
            </a:endParaRPr>
          </a:p>
          <a:p>
            <a:pPr algn="ctr">
              <a:spcBef>
                <a:spcPts val="41"/>
              </a:spcBef>
            </a:pPr>
            <a:r>
              <a:rPr sz="1500" b="1" spc="-4" dirty="0">
                <a:solidFill>
                  <a:srgbClr val="44536A"/>
                </a:solidFill>
                <a:latin typeface="Calibri"/>
                <a:cs typeface="Calibri"/>
              </a:rPr>
              <a:t>Comu</a:t>
            </a:r>
            <a:r>
              <a:rPr sz="1500" b="1" spc="4" dirty="0">
                <a:solidFill>
                  <a:srgbClr val="44536A"/>
                </a:solidFill>
                <a:latin typeface="Calibri"/>
                <a:cs typeface="Calibri"/>
              </a:rPr>
              <a:t>n</a:t>
            </a:r>
            <a:r>
              <a:rPr sz="1500" b="1" dirty="0">
                <a:solidFill>
                  <a:srgbClr val="44536A"/>
                </a:solidFill>
                <a:latin typeface="Calibri"/>
                <a:cs typeface="Calibri"/>
              </a:rPr>
              <a:t>i</a:t>
            </a:r>
            <a:r>
              <a:rPr sz="1500" b="1" spc="-11" dirty="0">
                <a:solidFill>
                  <a:srgbClr val="44536A"/>
                </a:solidFill>
                <a:latin typeface="Calibri"/>
                <a:cs typeface="Calibri"/>
              </a:rPr>
              <a:t>c</a:t>
            </a:r>
            <a:r>
              <a:rPr sz="1500" b="1" dirty="0">
                <a:solidFill>
                  <a:srgbClr val="44536A"/>
                </a:solidFill>
                <a:latin typeface="Calibri"/>
                <a:cs typeface="Calibri"/>
              </a:rPr>
              <a:t>aciones/</a:t>
            </a:r>
            <a:r>
              <a:rPr sz="1500" b="1" spc="-30" dirty="0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1500" b="1" spc="-4" dirty="0">
                <a:solidFill>
                  <a:srgbClr val="44536A"/>
                </a:solidFill>
                <a:latin typeface="Calibri"/>
                <a:cs typeface="Calibri"/>
              </a:rPr>
              <a:t>ed</a:t>
            </a:r>
            <a:endParaRPr sz="15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500" dirty="0">
              <a:latin typeface="Times New Roman"/>
              <a:cs typeface="Times New Roman"/>
            </a:endParaRPr>
          </a:p>
          <a:p>
            <a:pPr>
              <a:spcBef>
                <a:spcPts val="38"/>
              </a:spcBef>
            </a:pPr>
            <a:endParaRPr sz="1500" dirty="0">
              <a:latin typeface="Times New Roman"/>
              <a:cs typeface="Times New Roman"/>
            </a:endParaRPr>
          </a:p>
          <a:p>
            <a:pPr marR="54293" algn="ctr"/>
            <a:r>
              <a:rPr sz="2100" b="1" spc="-19" dirty="0">
                <a:solidFill>
                  <a:srgbClr val="44536A"/>
                </a:solidFill>
                <a:latin typeface="Calibri"/>
                <a:cs typeface="Calibri"/>
              </a:rPr>
              <a:t>Medio</a:t>
            </a:r>
            <a:r>
              <a:rPr sz="2100" b="1" spc="-11" dirty="0">
                <a:solidFill>
                  <a:srgbClr val="44536A"/>
                </a:solidFill>
                <a:latin typeface="Calibri"/>
                <a:cs typeface="Calibri"/>
              </a:rPr>
              <a:t>s</a:t>
            </a:r>
            <a:r>
              <a:rPr sz="2100" b="1" spc="11" dirty="0">
                <a:solidFill>
                  <a:srgbClr val="44536A"/>
                </a:solidFill>
                <a:latin typeface="Calibri"/>
                <a:cs typeface="Calibri"/>
              </a:rPr>
              <a:t> </a:t>
            </a:r>
            <a:r>
              <a:rPr sz="2100" b="1" spc="-11" dirty="0">
                <a:solidFill>
                  <a:srgbClr val="44536A"/>
                </a:solidFill>
                <a:latin typeface="Calibri"/>
                <a:cs typeface="Calibri"/>
              </a:rPr>
              <a:t>de</a:t>
            </a:r>
            <a:endParaRPr sz="2100" dirty="0">
              <a:latin typeface="Calibri"/>
              <a:cs typeface="Calibri"/>
            </a:endParaRPr>
          </a:p>
          <a:p>
            <a:pPr marL="1429" algn="ctr"/>
            <a:r>
              <a:rPr lang="es-ES" sz="2100" b="1" spc="-124" dirty="0">
                <a:solidFill>
                  <a:srgbClr val="44536A"/>
                </a:solidFill>
                <a:latin typeface="Calibri"/>
                <a:cs typeface="Calibri"/>
              </a:rPr>
              <a:t>t</a:t>
            </a:r>
            <a:r>
              <a:rPr sz="2100" b="1" spc="-49" dirty="0" err="1">
                <a:solidFill>
                  <a:srgbClr val="44536A"/>
                </a:solidFill>
                <a:latin typeface="Calibri"/>
                <a:cs typeface="Calibri"/>
              </a:rPr>
              <a:t>r</a:t>
            </a:r>
            <a:r>
              <a:rPr sz="2100" b="1" spc="-11" dirty="0" err="1">
                <a:solidFill>
                  <a:srgbClr val="44536A"/>
                </a:solidFill>
                <a:latin typeface="Calibri"/>
                <a:cs typeface="Calibri"/>
              </a:rPr>
              <a:t>ans</a:t>
            </a:r>
            <a:r>
              <a:rPr sz="2100" b="1" spc="-15" dirty="0" err="1">
                <a:solidFill>
                  <a:srgbClr val="44536A"/>
                </a:solidFill>
                <a:latin typeface="Calibri"/>
                <a:cs typeface="Calibri"/>
              </a:rPr>
              <a:t>m</a:t>
            </a:r>
            <a:r>
              <a:rPr sz="2100" b="1" spc="-11" dirty="0" err="1">
                <a:solidFill>
                  <a:srgbClr val="44536A"/>
                </a:solidFill>
                <a:latin typeface="Calibri"/>
                <a:cs typeface="Calibri"/>
              </a:rPr>
              <a:t>isión</a:t>
            </a:r>
            <a:endParaRPr sz="21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97211" y="3318151"/>
            <a:ext cx="8519636" cy="17621"/>
          </a:xfrm>
          <a:custGeom>
            <a:avLst/>
            <a:gdLst/>
            <a:ahLst/>
            <a:cxnLst/>
            <a:rect l="l" t="t" r="r" b="b"/>
            <a:pathLst>
              <a:path w="11359515" h="23495">
                <a:moveTo>
                  <a:pt x="0" y="0"/>
                </a:moveTo>
                <a:lnTo>
                  <a:pt x="11359007" y="22987"/>
                </a:lnTo>
              </a:path>
            </a:pathLst>
          </a:custGeom>
          <a:ln w="6096">
            <a:solidFill>
              <a:srgbClr val="E22C9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297211" y="4514873"/>
            <a:ext cx="8519636" cy="17621"/>
          </a:xfrm>
          <a:custGeom>
            <a:avLst/>
            <a:gdLst/>
            <a:ahLst/>
            <a:cxnLst/>
            <a:rect l="l" t="t" r="r" b="b"/>
            <a:pathLst>
              <a:path w="11359515" h="23495">
                <a:moveTo>
                  <a:pt x="0" y="0"/>
                </a:moveTo>
                <a:lnTo>
                  <a:pt x="11359007" y="22986"/>
                </a:lnTo>
              </a:path>
            </a:pathLst>
          </a:custGeom>
          <a:ln w="6096">
            <a:solidFill>
              <a:srgbClr val="E22C91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483768" y="1844824"/>
            <a:ext cx="6333363" cy="3456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6A72229-3705-4BE7-BFEF-3A88D510A161}"/>
              </a:ext>
            </a:extLst>
          </p:cNvPr>
          <p:cNvSpPr txBox="1">
            <a:spLocks noChangeArrowheads="1"/>
          </p:cNvSpPr>
          <p:nvPr/>
        </p:nvSpPr>
        <p:spPr>
          <a:xfrm>
            <a:off x="177225" y="120147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Tipos de dispositivos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0048" y="936235"/>
            <a:ext cx="3648551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s-ES" sz="21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Dispositivos terminales</a:t>
            </a:r>
            <a:endParaRPr sz="21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C1FB87-3324-41B6-B2C2-1CEDEA7F7814}"/>
              </a:ext>
            </a:extLst>
          </p:cNvPr>
          <p:cNvSpPr txBox="1">
            <a:spLocks noChangeArrowheads="1"/>
          </p:cNvSpPr>
          <p:nvPr/>
        </p:nvSpPr>
        <p:spPr>
          <a:xfrm>
            <a:off x="177225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Tipos de dispositivos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8C25195-34C0-4A5C-B890-6EFAF430DA0F}"/>
              </a:ext>
            </a:extLst>
          </p:cNvPr>
          <p:cNvSpPr txBox="1"/>
          <p:nvPr/>
        </p:nvSpPr>
        <p:spPr>
          <a:xfrm>
            <a:off x="680048" y="1514235"/>
            <a:ext cx="8136904" cy="4673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s-ES" b="1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 “dispositivos terminales” o “hosts” </a:t>
            </a:r>
            <a:r>
              <a:rPr lang="es-ES" dirty="0">
                <a:solidFill>
                  <a:srgbClr val="0A0A0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son aquellos con los que el usuario final interactúa, una terminal es el origen y el destino de un mensaje transmitido a través de la red.</a:t>
            </a:r>
          </a:p>
          <a:p>
            <a:pPr algn="just">
              <a:lnSpc>
                <a:spcPts val="3000"/>
              </a:lnSpc>
            </a:pPr>
            <a:r>
              <a:rPr lang="es-ES" b="0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Algunos ejemplos de dispositivos finales son:</a:t>
            </a:r>
          </a:p>
          <a:p>
            <a:pPr marL="285750" indent="-28575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Computadoras</a:t>
            </a:r>
            <a:r>
              <a:rPr lang="es-ES" b="0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(estaciones de trabajo, computadoras portátiles, servidores de archivos, servidores web)</a:t>
            </a:r>
          </a:p>
          <a:p>
            <a:pPr marL="285750" indent="-28575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Impresoras de red</a:t>
            </a:r>
          </a:p>
          <a:p>
            <a:pPr marL="285750" indent="-28575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Teléfonos VoIP</a:t>
            </a:r>
          </a:p>
          <a:p>
            <a:pPr marL="285750" indent="-28575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Terminales de </a:t>
            </a:r>
            <a:r>
              <a:rPr lang="es-ES" b="1" i="0" dirty="0" err="1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TelePresence</a:t>
            </a:r>
            <a:endParaRPr lang="es-ES" b="1" i="0" dirty="0">
              <a:solidFill>
                <a:srgbClr val="0A0A0A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Cámaras de seguridad</a:t>
            </a:r>
          </a:p>
          <a:p>
            <a:pPr marL="285750" indent="-285750" algn="l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Dispositivos portátiles móviles </a:t>
            </a:r>
            <a:r>
              <a:rPr lang="es-ES" b="0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(como smartphones, </a:t>
            </a:r>
            <a:r>
              <a:rPr lang="es-ES" b="0" i="0" dirty="0" err="1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tablet</a:t>
            </a:r>
            <a:r>
              <a:rPr lang="es-ES" b="0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PC, PDA y lectores inalámbricos de tarjetas de débito y crédito, y escáneres de códigos de barras)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51723" y="29147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Modelo de comunicación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3739419-EB77-4894-A838-855AA253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796" y="4620667"/>
            <a:ext cx="8244408" cy="1451699"/>
          </a:xfrm>
          <a:prstGeom prst="rect">
            <a:avLst/>
          </a:prstGeom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3FC090DE-BD25-4039-B877-2AE2E791F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7460" y="1196752"/>
            <a:ext cx="7443300" cy="3103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Los </a:t>
            </a:r>
            <a:r>
              <a:rPr lang="es-ES" sz="1800" b="1" dirty="0">
                <a:solidFill>
                  <a:srgbClr val="00B0F0"/>
                </a:solidFill>
                <a:latin typeface="Arial" pitchFamily="34" charset="0"/>
                <a:cs typeface="Arial" pitchFamily="34" charset="0"/>
              </a:rPr>
              <a:t>protocolos</a:t>
            </a:r>
            <a:r>
              <a:rPr lang="es-E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son necesarios para la comunicación eficaz e incluyen lo siguiente: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063750" algn="l"/>
              </a:tabLs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emisor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y un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receptor</a:t>
            </a:r>
            <a:r>
              <a:rPr lang="es-ES" sz="1800" b="1" dirty="0">
                <a:latin typeface="Arial" pitchFamily="34" charset="0"/>
                <a:cs typeface="Arial" pitchFamily="34" charset="0"/>
              </a:rPr>
              <a:t>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identificados.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063750" algn="l"/>
              </a:tabLst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Idioma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gramática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común.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063750" algn="l"/>
              </a:tabLst>
            </a:pP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Velocidad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y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puntualidad</a:t>
            </a:r>
            <a:r>
              <a:rPr lang="es-ES" sz="1800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de entrega.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063750" algn="l"/>
              </a:tabLs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Requisitos de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confirmación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 o acuse de recibo.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2063750" algn="l"/>
              </a:tabLst>
            </a:pPr>
            <a:r>
              <a:rPr lang="es-ES" sz="1800" dirty="0">
                <a:latin typeface="Arial" pitchFamily="34" charset="0"/>
                <a:cs typeface="Arial" pitchFamily="34" charset="0"/>
              </a:rPr>
              <a:t>En caso de se necesario </a:t>
            </a:r>
            <a:r>
              <a:rPr lang="es-ES" sz="1800" b="1" dirty="0">
                <a:solidFill>
                  <a:schemeClr val="accent6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repetir la información</a:t>
            </a:r>
            <a:r>
              <a:rPr lang="es-ES" sz="1800" dirty="0">
                <a:latin typeface="Arial" pitchFamily="34" charset="0"/>
                <a:cs typeface="Arial" pitchFamily="34" charset="0"/>
              </a:rPr>
              <a:t>.</a:t>
            </a:r>
            <a:endParaRPr lang="es-MX" sz="1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22594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3568" y="1412776"/>
            <a:ext cx="3648551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s-ES" sz="21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Dispositivos intermediarios</a:t>
            </a:r>
            <a:endParaRPr sz="21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C1FB87-3324-41B6-B2C2-1CEDEA7F7814}"/>
              </a:ext>
            </a:extLst>
          </p:cNvPr>
          <p:cNvSpPr txBox="1">
            <a:spLocks noChangeArrowheads="1"/>
          </p:cNvSpPr>
          <p:nvPr/>
        </p:nvSpPr>
        <p:spPr>
          <a:xfrm>
            <a:off x="177225" y="120147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Tipos de dispositivos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8C25195-34C0-4A5C-B890-6EFAF430DA0F}"/>
              </a:ext>
            </a:extLst>
          </p:cNvPr>
          <p:cNvSpPr txBox="1"/>
          <p:nvPr/>
        </p:nvSpPr>
        <p:spPr>
          <a:xfrm>
            <a:off x="591017" y="1988840"/>
            <a:ext cx="8136904" cy="45615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3000"/>
              </a:lnSpc>
            </a:pPr>
            <a:r>
              <a:rPr lang="es-ES" b="0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 </a:t>
            </a:r>
            <a:r>
              <a:rPr lang="es-ES" b="1" i="0" dirty="0">
                <a:solidFill>
                  <a:schemeClr val="accent5">
                    <a:lumMod val="7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dispositivos intermediarios </a:t>
            </a:r>
            <a:r>
              <a:rPr lang="es-ES" b="0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interconectan dispositivos finales. Son aquellos dispositivos encargados de </a:t>
            </a:r>
            <a:r>
              <a:rPr lang="es-ES" b="1" i="1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gestionar el acceso</a:t>
            </a:r>
            <a:r>
              <a:rPr lang="es-ES" b="0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y las </a:t>
            </a:r>
            <a:r>
              <a:rPr lang="es-ES" b="1" i="1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comunicaciones en la red</a:t>
            </a:r>
            <a:r>
              <a:rPr lang="es-ES" b="0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garantizando el flujo de datos a través de ella.</a:t>
            </a:r>
          </a:p>
          <a:p>
            <a:pPr algn="just">
              <a:lnSpc>
                <a:spcPts val="3000"/>
              </a:lnSpc>
            </a:pPr>
            <a:r>
              <a:rPr lang="es-ES" b="0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 dispositivos intermediarios conectan terminales individuales a la red y pueden conectar varias redes individuales para formar una </a:t>
            </a:r>
            <a:r>
              <a:rPr lang="es-ES" b="1" i="1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internetwork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>
              <a:lnSpc>
                <a:spcPts val="3000"/>
              </a:lnSpc>
            </a:pPr>
            <a:endParaRPr lang="es-ES" b="0" i="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3000"/>
              </a:lnSpc>
            </a:pPr>
            <a:r>
              <a:rPr lang="es-ES" b="0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Los siguientes son ejemplos de dispositivos de red intermediarios:</a:t>
            </a:r>
          </a:p>
          <a:p>
            <a:pPr marL="285750" indent="-28575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Acceso a la red </a:t>
            </a:r>
            <a:r>
              <a:rPr lang="es-ES" b="0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(switches y puntos de acceso inalámbrico)</a:t>
            </a:r>
          </a:p>
          <a:p>
            <a:pPr marL="285750" indent="-28575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b="1" i="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Internetworking</a:t>
            </a:r>
            <a:r>
              <a:rPr lang="es-ES" b="1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s-ES" b="0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s-ES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routers</a:t>
            </a:r>
            <a:r>
              <a:rPr lang="es-ES" b="0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285750" indent="-285750" algn="just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b="1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Seguridad</a:t>
            </a:r>
            <a:r>
              <a:rPr lang="es-ES" b="0" i="0" dirty="0">
                <a:solidFill>
                  <a:schemeClr val="bg2">
                    <a:lumMod val="2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(firewalls)</a:t>
            </a:r>
          </a:p>
          <a:p>
            <a:pPr algn="just">
              <a:lnSpc>
                <a:spcPts val="2500"/>
              </a:lnSpc>
            </a:pPr>
            <a:br>
              <a:rPr lang="es-ES" b="0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" b="0" i="0" dirty="0">
              <a:solidFill>
                <a:srgbClr val="0A0A0A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7592337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55576" y="1101564"/>
            <a:ext cx="3648551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lang="es-ES" sz="21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Medios de transmisión</a:t>
            </a:r>
            <a:endParaRPr sz="21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C1FB87-3324-41B6-B2C2-1CEDEA7F7814}"/>
              </a:ext>
            </a:extLst>
          </p:cNvPr>
          <p:cNvSpPr txBox="1">
            <a:spLocks noChangeArrowheads="1"/>
          </p:cNvSpPr>
          <p:nvPr/>
        </p:nvSpPr>
        <p:spPr>
          <a:xfrm>
            <a:off x="177225" y="120147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Tipos de dispositivos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8C25195-34C0-4A5C-B890-6EFAF430DA0F}"/>
              </a:ext>
            </a:extLst>
          </p:cNvPr>
          <p:cNvSpPr txBox="1"/>
          <p:nvPr/>
        </p:nvSpPr>
        <p:spPr>
          <a:xfrm>
            <a:off x="663025" y="1677628"/>
            <a:ext cx="8136904" cy="53309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>
              <a:lnSpc>
                <a:spcPts val="3000"/>
              </a:lnSpc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 comunicación a través de una red es transportada por un 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medio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El medio proporciona el </a:t>
            </a:r>
            <a:r>
              <a:rPr lang="es-ES" b="1" i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canal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por el cual viaja el mensaje desde el origen hasta el destino.</a:t>
            </a:r>
          </a:p>
          <a:p>
            <a:pPr algn="just" fontAlgn="base">
              <a:lnSpc>
                <a:spcPts val="3000"/>
              </a:lnSpc>
            </a:pPr>
            <a:endParaRPr lang="es-ES" dirty="0">
              <a:solidFill>
                <a:schemeClr val="bg2">
                  <a:lumMod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fontAlgn="base">
              <a:lnSpc>
                <a:spcPts val="3000"/>
              </a:lnSpc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Los medios de red pueden clasificarse por tipo de conexión como:</a:t>
            </a:r>
          </a:p>
          <a:p>
            <a:pPr lvl="1" algn="just" fontAlgn="base">
              <a:lnSpc>
                <a:spcPts val="3000"/>
              </a:lnSpc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Guiados o dirigidos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(conformados por cables) 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just" fontAlgn="base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Cable coaxial</a:t>
            </a:r>
          </a:p>
          <a:p>
            <a:pPr marL="742950" lvl="1" indent="-285750" algn="just" fontAlgn="base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 trenzado (UTP/STP)</a:t>
            </a:r>
          </a:p>
          <a:p>
            <a:pPr marL="742950" lvl="1" indent="-285750" algn="just" fontAlgn="base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Fibra óptica</a:t>
            </a:r>
          </a:p>
          <a:p>
            <a:pPr lvl="1" algn="just" fontAlgn="base">
              <a:lnSpc>
                <a:spcPts val="3000"/>
              </a:lnSpc>
            </a:pP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guiados 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(Inalámbricos) </a:t>
            </a:r>
            <a:r>
              <a:rPr lang="es-ES" b="1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742950" lvl="1" indent="-285750" algn="just" fontAlgn="base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Ondas de radio (</a:t>
            </a:r>
            <a:r>
              <a:rPr lang="es-ES" dirty="0" err="1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</a:t>
            </a: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-Fi y Bluetooth)</a:t>
            </a:r>
          </a:p>
          <a:p>
            <a:pPr marL="742950" lvl="1" indent="-285750" algn="just" fontAlgn="base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Infrarrojas</a:t>
            </a:r>
          </a:p>
          <a:p>
            <a:pPr marL="742950" lvl="1" indent="-285750" algn="just" fontAlgn="base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2">
                    <a:lumMod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Microondas</a:t>
            </a:r>
            <a:endParaRPr lang="es-ES" b="0" i="0" dirty="0">
              <a:solidFill>
                <a:schemeClr val="bg2">
                  <a:lumMod val="25000"/>
                </a:schemeClr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ts val="2500"/>
              </a:lnSpc>
            </a:pPr>
            <a:br>
              <a:rPr lang="es-ES" b="0" i="0" dirty="0">
                <a:solidFill>
                  <a:srgbClr val="0A0A0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s-ES" b="0" i="0" dirty="0">
              <a:solidFill>
                <a:srgbClr val="0A0A0A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2794674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731150" y="1916832"/>
            <a:ext cx="3648551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algn="ctr"/>
            <a:r>
              <a:rPr sz="21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I</a:t>
            </a:r>
            <a:r>
              <a:rPr lang="es-ES" sz="2100" b="1" spc="-8" dirty="0" err="1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ntermediarios</a:t>
            </a:r>
            <a:r>
              <a:rPr lang="es-ES" sz="2100"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y terminales</a:t>
            </a:r>
            <a:endParaRPr sz="2100"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2124" y="2627757"/>
            <a:ext cx="7126605" cy="285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7C1FB87-3324-41B6-B2C2-1CEDEA7F7814}"/>
              </a:ext>
            </a:extLst>
          </p:cNvPr>
          <p:cNvSpPr txBox="1">
            <a:spLocks noChangeArrowheads="1"/>
          </p:cNvSpPr>
          <p:nvPr/>
        </p:nvSpPr>
        <p:spPr>
          <a:xfrm>
            <a:off x="177225" y="120147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Tipos de dispositivos</a:t>
            </a:r>
          </a:p>
        </p:txBody>
      </p:sp>
    </p:spTree>
    <p:extLst>
      <p:ext uri="{BB962C8B-B14F-4D97-AF65-F5344CB8AC3E}">
        <p14:creationId xmlns:p14="http://schemas.microsoft.com/office/powerpoint/2010/main" val="111081924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24229" y="1719072"/>
            <a:ext cx="5447537" cy="3771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84F6A25-EC93-47E1-AA36-3F1FD81F2F6F}"/>
              </a:ext>
            </a:extLst>
          </p:cNvPr>
          <p:cNvSpPr txBox="1">
            <a:spLocks noChangeArrowheads="1"/>
          </p:cNvSpPr>
          <p:nvPr/>
        </p:nvSpPr>
        <p:spPr>
          <a:xfrm>
            <a:off x="177225" y="120147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Guía rápida de </a:t>
            </a:r>
            <a:r>
              <a:rPr lang="es-ES_tradnl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Packet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Tracer</a:t>
            </a:r>
            <a:endParaRPr lang="es-ES_tradnl" sz="32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Dom Casual" charset="0"/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Una computadora en una mesa&#10;&#10;Descripción generada automáticamente con confianza media">
            <a:extLst>
              <a:ext uri="{FF2B5EF4-FFF2-40B4-BE49-F238E27FC236}">
                <a16:creationId xmlns:a16="http://schemas.microsoft.com/office/drawing/2014/main" id="{72910E3C-CB23-4A75-9AED-9C1572B812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557103"/>
            <a:ext cx="3209724" cy="2208290"/>
          </a:xfrm>
          <a:prstGeom prst="rect">
            <a:avLst/>
          </a:prstGeom>
        </p:spPr>
      </p:pic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51723" y="29147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Clasificación de las redes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3FC090DE-BD25-4039-B877-2AE2E791F8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1196752"/>
            <a:ext cx="8217689" cy="3770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PROPIETARIO: 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PÚBLICA/EXTRANET • PRIVADA/INTRANET • PRIVADA VIRTUAL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INTERACCIÓN: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BROADCAST (Radio/TV) • CLIENTE-SERVIDOR • PEER-2-PEER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MEDIO DE TRANSMISIÓN: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ALÁMBRICAS (GUIADAS) • INALÁMBRICAS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SEÑALIZACIÓN: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ANALÓGICAS • DIGITALES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EXTENSIÓN GEOGRÁFICA: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PERSONAL • LOCAL • METROPLITANA • AMPLIA • GLOBAL (INTERNET)</a:t>
            </a:r>
          </a:p>
          <a:p>
            <a:pPr algn="just">
              <a:lnSpc>
                <a:spcPct val="150000"/>
              </a:lnSpc>
              <a:spcBef>
                <a:spcPts val="1200"/>
              </a:spcBef>
            </a:pP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TOPOLOGÍA:</a:t>
            </a:r>
            <a:r>
              <a:rPr lang="es-MX" b="1" dirty="0">
                <a:latin typeface="Arial" panose="020B0604020202020204" pitchFamily="34" charset="0"/>
                <a:cs typeface="Arial" panose="020B0604020202020204" pitchFamily="34" charset="0"/>
              </a:rPr>
              <a:t> —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PUNTO-A-PUNTO • CADENA • MALLA • ANILLO • ESTRELLA • BUS • MIXTA• OTROS</a:t>
            </a:r>
          </a:p>
        </p:txBody>
      </p:sp>
    </p:spTree>
    <p:extLst>
      <p:ext uri="{BB962C8B-B14F-4D97-AF65-F5344CB8AC3E}">
        <p14:creationId xmlns:p14="http://schemas.microsoft.com/office/powerpoint/2010/main" val="17450264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812803"/>
            <a:ext cx="4392488" cy="3294366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2008" y="3417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Redes Web o propietario</a:t>
            </a:r>
          </a:p>
        </p:txBody>
      </p:sp>
      <p:sp>
        <p:nvSpPr>
          <p:cNvPr id="3" name="Rectángulo 2"/>
          <p:cNvSpPr/>
          <p:nvPr/>
        </p:nvSpPr>
        <p:spPr>
          <a:xfrm>
            <a:off x="1187758" y="1845770"/>
            <a:ext cx="2736169" cy="2943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200000"/>
              </a:lnSpc>
              <a:spcAft>
                <a:spcPts val="0"/>
              </a:spcAft>
              <a:buAutoNum type="arabicPeriod"/>
            </a:pP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Internet</a:t>
            </a:r>
          </a:p>
          <a:p>
            <a:pPr marL="342900" indent="-342900" algn="just">
              <a:lnSpc>
                <a:spcPct val="200000"/>
              </a:lnSpc>
              <a:spcAft>
                <a:spcPts val="0"/>
              </a:spcAft>
              <a:buAutoNum type="arabicPeriod"/>
            </a:pP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Intranet</a:t>
            </a:r>
            <a:endParaRPr lang="es-MX" sz="2400" dirty="0">
              <a:solidFill>
                <a:schemeClr val="accent6">
                  <a:lumMod val="7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3. Extranet</a:t>
            </a:r>
          </a:p>
          <a:p>
            <a:pPr algn="just">
              <a:lnSpc>
                <a:spcPct val="200000"/>
              </a:lnSpc>
              <a:spcAft>
                <a:spcPts val="0"/>
              </a:spcAft>
            </a:pP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</a:t>
            </a: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P</a:t>
            </a:r>
            <a:r>
              <a:rPr lang="es-MX" sz="2400" b="1" dirty="0">
                <a:solidFill>
                  <a:schemeClr val="accent6">
                    <a:lumMod val="75000"/>
                  </a:schemeClr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rivadas virtuales</a:t>
            </a:r>
            <a:endParaRPr lang="es-MX" sz="2400" dirty="0">
              <a:solidFill>
                <a:schemeClr val="accent6">
                  <a:lumMod val="75000"/>
                </a:schemeClr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5097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3166012"/>
            <a:ext cx="4118962" cy="2926631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2008" y="116632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1. Internet</a:t>
            </a:r>
          </a:p>
        </p:txBody>
      </p:sp>
      <p:sp>
        <p:nvSpPr>
          <p:cNvPr id="2" name="Rectángulo 1"/>
          <p:cNvSpPr/>
          <p:nvPr/>
        </p:nvSpPr>
        <p:spPr>
          <a:xfrm>
            <a:off x="755576" y="1310090"/>
            <a:ext cx="777686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Es la conexión de varios servidores alrededor de mundo que tienen como objetivo compartir información o comunicarse entre ellos, también llamada “la red de redes”. </a:t>
            </a:r>
          </a:p>
        </p:txBody>
      </p:sp>
      <p:sp>
        <p:nvSpPr>
          <p:cNvPr id="7" name="Rectángulo 6"/>
          <p:cNvSpPr/>
          <p:nvPr/>
        </p:nvSpPr>
        <p:spPr>
          <a:xfrm>
            <a:off x="899592" y="3284984"/>
            <a:ext cx="34741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 través de este medio es posible realizar todo tipo de transacciones y obtener información en tiempo real.</a:t>
            </a:r>
          </a:p>
        </p:txBody>
      </p:sp>
    </p:spTree>
    <p:extLst>
      <p:ext uri="{BB962C8B-B14F-4D97-AF65-F5344CB8AC3E}">
        <p14:creationId xmlns:p14="http://schemas.microsoft.com/office/powerpoint/2010/main" val="3583840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904" y="3501008"/>
            <a:ext cx="4916626" cy="2952328"/>
          </a:xfrm>
          <a:prstGeom prst="rect">
            <a:avLst/>
          </a:prstGeom>
        </p:spPr>
      </p:pic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72008" y="116632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2. Intranet</a:t>
            </a:r>
          </a:p>
        </p:txBody>
      </p:sp>
      <p:sp>
        <p:nvSpPr>
          <p:cNvPr id="2" name="Rectángulo 1"/>
          <p:cNvSpPr/>
          <p:nvPr/>
        </p:nvSpPr>
        <p:spPr>
          <a:xfrm>
            <a:off x="899592" y="1211194"/>
            <a:ext cx="7869882" cy="18912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Es una red privada que usa las tecnologías del Internet para ser utilizadas dentro de una misma organización, para distribuir información y aplicaciones a las que solo puede tener acceso un grupo controlado de usuarios.</a:t>
            </a:r>
            <a:r>
              <a:rPr lang="es-MX" sz="20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39552" y="3123065"/>
            <a:ext cx="280831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0"/>
              </a:spcAft>
            </a:pPr>
            <a:r>
              <a:rPr lang="es-MX" sz="20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Es una </a:t>
            </a:r>
            <a:r>
              <a:rPr lang="es-MX" sz="2000" b="1" dirty="0">
                <a:solidFill>
                  <a:schemeClr val="accent5">
                    <a:lumMod val="7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red privada</a:t>
            </a:r>
            <a:r>
              <a:rPr lang="es-MX" sz="20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, que cuenta con servidores de aplicaciones, de correo o web. </a:t>
            </a:r>
            <a:r>
              <a:rPr lang="en-US" altLang="ja-JP" sz="20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El firewall la </a:t>
            </a:r>
            <a:r>
              <a:rPr lang="en-US" altLang="ja-JP" sz="2000" dirty="0" err="1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protege</a:t>
            </a:r>
            <a:r>
              <a:rPr lang="en-US" altLang="ja-JP" sz="20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contra </a:t>
            </a:r>
            <a:r>
              <a:rPr lang="en-US" altLang="ja-JP" sz="2000" dirty="0" err="1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usuarios</a:t>
            </a:r>
            <a:r>
              <a:rPr lang="en-US" altLang="ja-JP" sz="20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y </a:t>
            </a:r>
            <a:r>
              <a:rPr lang="en-US" altLang="ja-JP" sz="2000" dirty="0" err="1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redes</a:t>
            </a:r>
            <a:r>
              <a:rPr lang="en-US" altLang="ja-JP" sz="20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no </a:t>
            </a:r>
            <a:r>
              <a:rPr lang="en-US" altLang="ja-JP" sz="2000" dirty="0" err="1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autorizados</a:t>
            </a:r>
            <a:r>
              <a:rPr lang="en-US" altLang="ja-JP" sz="2000" dirty="0">
                <a:solidFill>
                  <a:schemeClr val="bg2">
                    <a:lumMod val="25000"/>
                  </a:schemeClr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s-MX" sz="2000" dirty="0">
              <a:solidFill>
                <a:schemeClr val="bg2">
                  <a:lumMod val="25000"/>
                </a:schemeClr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75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2139</TotalTime>
  <Words>2662</Words>
  <Application>Microsoft Office PowerPoint</Application>
  <PresentationFormat>Presentación en pantalla (4:3)</PresentationFormat>
  <Paragraphs>300</Paragraphs>
  <Slides>53</Slides>
  <Notes>24</Notes>
  <HiddenSlides>0</HiddenSlides>
  <MMClips>0</MMClips>
  <ScaleCrop>false</ScaleCrop>
  <HeadingPairs>
    <vt:vector size="8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53</vt:i4>
      </vt:variant>
    </vt:vector>
  </HeadingPairs>
  <TitlesOfParts>
    <vt:vector size="64" baseType="lpstr">
      <vt:lpstr>Arial</vt:lpstr>
      <vt:lpstr>Calibri</vt:lpstr>
      <vt:lpstr>Courier New</vt:lpstr>
      <vt:lpstr>Dom Casual</vt:lpstr>
      <vt:lpstr>Times New Roman</vt:lpstr>
      <vt:lpstr>Verdana</vt:lpstr>
      <vt:lpstr>Wingdings</vt:lpstr>
      <vt:lpstr>ZapfHumnst BT</vt:lpstr>
      <vt:lpstr>Tema de Office</vt:lpstr>
      <vt:lpstr>Imagen</vt:lpstr>
      <vt:lpstr>Imagen de mapa de bits</vt:lpstr>
      <vt:lpstr>TC 2006B Interconexión de dispositivos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4. Redes Privadas Virtuales (VPN = Virtual Private Network)</vt:lpstr>
      <vt:lpstr>4. Redes Privadas Virtuales (VPN = Virtual Private Network)</vt:lpstr>
      <vt:lpstr>4. Redes Privadas Virtuales (VPN = Virtual Private Network)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 2022 Interconexión de redes</dc:title>
  <dc:creator>Lizethe Pérez Fuertes</dc:creator>
  <cp:lastModifiedBy>Lizethe Pérez Fuertes</cp:lastModifiedBy>
  <cp:revision>58</cp:revision>
  <dcterms:created xsi:type="dcterms:W3CDTF">2021-02-08T03:07:42Z</dcterms:created>
  <dcterms:modified xsi:type="dcterms:W3CDTF">2022-03-21T17:46:07Z</dcterms:modified>
</cp:coreProperties>
</file>